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Josefin Sans" pitchFamily="2" charset="0"/>
      <p:regular r:id="rId36"/>
      <p:bold r:id="rId37"/>
    </p:embeddedFont>
    <p:embeddedFont>
      <p:font typeface="Josefin Sans Bold" pitchFamily="2" charset="0"/>
      <p:regular r:id="rId38"/>
      <p:boldItalic r:id="rId39"/>
    </p:embeddedFont>
    <p:embeddedFont>
      <p:font typeface="Open Sauce" panose="020B0604020202020204" charset="0"/>
      <p:regular r:id="rId40"/>
    </p:embeddedFont>
    <p:embeddedFont>
      <p:font typeface="Prata"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300" y="4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Shan Shan, I will be going through the model evaluation and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identify the most suitable model, we employed 9 different models, each trained using distinct text-based features generated through TF-IDF, Word2Vec, and Tokenization methods. </a:t>
            </a:r>
          </a:p>
          <a:p>
            <a:endParaRPr lang="en-US"/>
          </a:p>
          <a:p>
            <a:r>
              <a:rPr lang="en-US"/>
              <a:t>Among the models, RNN, BERT, and Robert relied solely on tokenization as they rely highly on sequential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Furthermore, to enhance model performance, we conducted fine-tuning for the following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are the results. </a:t>
            </a:r>
          </a:p>
          <a:p>
            <a:endParaRPr lang="en-US"/>
          </a:p>
          <a:p>
            <a:r>
              <a:rPr lang="en-US"/>
              <a:t>We have selected the best performing model for each of the 9 types of models. </a:t>
            </a:r>
          </a:p>
          <a:p>
            <a:endParaRPr lang="en-US"/>
          </a:p>
          <a:p>
            <a:r>
              <a:rPr lang="en-US"/>
              <a:t>Our main criteria is the weighted average of F1 score as it takes into account both precision and recall. </a:t>
            </a:r>
          </a:p>
          <a:p>
            <a:endParaRPr lang="en-US"/>
          </a:p>
          <a:p>
            <a:r>
              <a:rPr lang="en-US"/>
              <a:t>The top-performing model is BERT, achieving an F1 score of 0.93.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is of essence during a crisis. </a:t>
            </a:r>
          </a:p>
          <a:p>
            <a:endParaRPr lang="en-US"/>
          </a:p>
          <a:p>
            <a:r>
              <a:rPr lang="en-US"/>
              <a:t>As such, manual tagging of every data can take a long time and also have potential human errors. </a:t>
            </a:r>
          </a:p>
          <a:p>
            <a:endParaRPr lang="en-US"/>
          </a:p>
          <a:p>
            <a:r>
              <a:rPr lang="en-US"/>
              <a:t>By relying on these models, we can get an accurate and fast overview of the population sentiment. </a:t>
            </a:r>
          </a:p>
          <a:p>
            <a:endParaRPr lang="en-US"/>
          </a:p>
          <a:p>
            <a:r>
              <a:rPr lang="en-US"/>
              <a:t>This allows the relevant authorities to make quick and informed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future, the model can be updated with fresh tweet data to generate ongoing predictions about public sentiment. </a:t>
            </a:r>
          </a:p>
          <a:p>
            <a:endParaRPr lang="en-US"/>
          </a:p>
          <a:p>
            <a:r>
              <a:rPr lang="en-US"/>
              <a:t>This enables it to adapt to potential future crises through transfer learning. </a:t>
            </a:r>
          </a:p>
          <a:p>
            <a:endParaRPr lang="en-US"/>
          </a:p>
          <a:p>
            <a:r>
              <a:rPr lang="en-US"/>
              <a:t>The model can be customized and fine-tuned to handle emerging crises while still retaining the knowledge learned from the COVID-19 tweet data. </a:t>
            </a:r>
          </a:p>
          <a:p>
            <a:endParaRPr lang="en-US"/>
          </a:p>
          <a:p>
            <a:r>
              <a:rPr lang="en-US"/>
              <a:t>In this way, the model can be made more flexible and adaptable, enabling it to handle a wide range of crises and provide valuable insights to assist decision-making by authorities.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for your time and attention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3.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12.png"/><Relationship Id="rId17" Type="http://schemas.openxmlformats.org/officeDocument/2006/relationships/image" Target="../media/image15.svg"/><Relationship Id="rId2" Type="http://schemas.openxmlformats.org/officeDocument/2006/relationships/image" Target="../media/image34.png"/><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11.svg"/><Relationship Id="rId5" Type="http://schemas.openxmlformats.org/officeDocument/2006/relationships/image" Target="../media/image37.svg"/><Relationship Id="rId15" Type="http://schemas.openxmlformats.org/officeDocument/2006/relationships/image" Target="../media/image23.svg"/><Relationship Id="rId10" Type="http://schemas.openxmlformats.org/officeDocument/2006/relationships/image" Target="../media/image10.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3.svg"/><Relationship Id="rId5" Type="http://schemas.openxmlformats.org/officeDocument/2006/relationships/image" Target="../media/image13.svg"/><Relationship Id="rId10" Type="http://schemas.openxmlformats.org/officeDocument/2006/relationships/image" Target="../media/image42.pn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svg"/><Relationship Id="rId18" Type="http://schemas.openxmlformats.org/officeDocument/2006/relationships/image" Target="../media/image12.png"/><Relationship Id="rId3" Type="http://schemas.openxmlformats.org/officeDocument/2006/relationships/image" Target="../media/image45.png"/><Relationship Id="rId21" Type="http://schemas.openxmlformats.org/officeDocument/2006/relationships/image" Target="../media/image15.sv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23.svg"/><Relationship Id="rId2" Type="http://schemas.openxmlformats.org/officeDocument/2006/relationships/image" Target="../media/image44.png"/><Relationship Id="rId16" Type="http://schemas.openxmlformats.org/officeDocument/2006/relationships/image" Target="../media/image22.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51.jpeg"/><Relationship Id="rId5" Type="http://schemas.openxmlformats.org/officeDocument/2006/relationships/image" Target="../media/image16.png"/><Relationship Id="rId15" Type="http://schemas.openxmlformats.org/officeDocument/2006/relationships/image" Target="../media/image11.svg"/><Relationship Id="rId10" Type="http://schemas.openxmlformats.org/officeDocument/2006/relationships/image" Target="../media/image50.svg"/><Relationship Id="rId19" Type="http://schemas.openxmlformats.org/officeDocument/2006/relationships/image" Target="../media/image13.svg"/><Relationship Id="rId4" Type="http://schemas.openxmlformats.org/officeDocument/2006/relationships/image" Target="../media/image46.svg"/><Relationship Id="rId9" Type="http://schemas.openxmlformats.org/officeDocument/2006/relationships/image" Target="../media/image49.png"/><Relationship Id="rId1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1.svg"/><Relationship Id="rId18" Type="http://schemas.openxmlformats.org/officeDocument/2006/relationships/image" Target="../media/image14.png"/><Relationship Id="rId3" Type="http://schemas.openxmlformats.org/officeDocument/2006/relationships/image" Target="../media/image45.png"/><Relationship Id="rId21" Type="http://schemas.openxmlformats.org/officeDocument/2006/relationships/image" Target="../media/image53.svg"/><Relationship Id="rId7" Type="http://schemas.openxmlformats.org/officeDocument/2006/relationships/image" Target="../media/image47.png"/><Relationship Id="rId12" Type="http://schemas.openxmlformats.org/officeDocument/2006/relationships/image" Target="../media/image10.png"/><Relationship Id="rId17" Type="http://schemas.openxmlformats.org/officeDocument/2006/relationships/image" Target="../media/image13.svg"/><Relationship Id="rId2" Type="http://schemas.openxmlformats.org/officeDocument/2006/relationships/image" Target="../media/image44.png"/><Relationship Id="rId16" Type="http://schemas.openxmlformats.org/officeDocument/2006/relationships/image" Target="../media/image12.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54.jpeg"/><Relationship Id="rId5" Type="http://schemas.openxmlformats.org/officeDocument/2006/relationships/image" Target="../media/image16.png"/><Relationship Id="rId15" Type="http://schemas.openxmlformats.org/officeDocument/2006/relationships/image" Target="../media/image23.svg"/><Relationship Id="rId10" Type="http://schemas.openxmlformats.org/officeDocument/2006/relationships/image" Target="../media/image50.svg"/><Relationship Id="rId19" Type="http://schemas.openxmlformats.org/officeDocument/2006/relationships/image" Target="../media/image15.svg"/><Relationship Id="rId4" Type="http://schemas.openxmlformats.org/officeDocument/2006/relationships/image" Target="../media/image46.svg"/><Relationship Id="rId9" Type="http://schemas.openxmlformats.org/officeDocument/2006/relationships/image" Target="../media/image49.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1.svg"/><Relationship Id="rId18" Type="http://schemas.openxmlformats.org/officeDocument/2006/relationships/image" Target="../media/image14.png"/><Relationship Id="rId3" Type="http://schemas.openxmlformats.org/officeDocument/2006/relationships/image" Target="../media/image45.png"/><Relationship Id="rId21" Type="http://schemas.openxmlformats.org/officeDocument/2006/relationships/image" Target="../media/image53.svg"/><Relationship Id="rId7" Type="http://schemas.openxmlformats.org/officeDocument/2006/relationships/image" Target="../media/image47.png"/><Relationship Id="rId12" Type="http://schemas.openxmlformats.org/officeDocument/2006/relationships/image" Target="../media/image10.png"/><Relationship Id="rId17" Type="http://schemas.openxmlformats.org/officeDocument/2006/relationships/image" Target="../media/image13.svg"/><Relationship Id="rId2" Type="http://schemas.openxmlformats.org/officeDocument/2006/relationships/image" Target="../media/image44.png"/><Relationship Id="rId16" Type="http://schemas.openxmlformats.org/officeDocument/2006/relationships/image" Target="../media/image12.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55.jpeg"/><Relationship Id="rId5" Type="http://schemas.openxmlformats.org/officeDocument/2006/relationships/image" Target="../media/image16.png"/><Relationship Id="rId15" Type="http://schemas.openxmlformats.org/officeDocument/2006/relationships/image" Target="../media/image23.svg"/><Relationship Id="rId10" Type="http://schemas.openxmlformats.org/officeDocument/2006/relationships/image" Target="../media/image50.svg"/><Relationship Id="rId19" Type="http://schemas.openxmlformats.org/officeDocument/2006/relationships/image" Target="../media/image15.svg"/><Relationship Id="rId4" Type="http://schemas.openxmlformats.org/officeDocument/2006/relationships/image" Target="../media/image46.svg"/><Relationship Id="rId9" Type="http://schemas.openxmlformats.org/officeDocument/2006/relationships/image" Target="../media/image49.pn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1.svg"/><Relationship Id="rId18" Type="http://schemas.openxmlformats.org/officeDocument/2006/relationships/image" Target="../media/image22.png"/><Relationship Id="rId3" Type="http://schemas.openxmlformats.org/officeDocument/2006/relationships/image" Target="../media/image46.svg"/><Relationship Id="rId7" Type="http://schemas.openxmlformats.org/officeDocument/2006/relationships/image" Target="../media/image48.svg"/><Relationship Id="rId12" Type="http://schemas.openxmlformats.org/officeDocument/2006/relationships/image" Target="../media/image10.png"/><Relationship Id="rId17" Type="http://schemas.openxmlformats.org/officeDocument/2006/relationships/image" Target="../media/image13.svg"/><Relationship Id="rId2" Type="http://schemas.openxmlformats.org/officeDocument/2006/relationships/image" Target="../media/image45.png"/><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7.svg"/><Relationship Id="rId5" Type="http://schemas.openxmlformats.org/officeDocument/2006/relationships/image" Target="../media/image17.svg"/><Relationship Id="rId15" Type="http://schemas.openxmlformats.org/officeDocument/2006/relationships/image" Target="../media/image15.svg"/><Relationship Id="rId10" Type="http://schemas.openxmlformats.org/officeDocument/2006/relationships/image" Target="../media/image56.png"/><Relationship Id="rId19" Type="http://schemas.openxmlformats.org/officeDocument/2006/relationships/image" Target="../media/image23.svg"/><Relationship Id="rId4" Type="http://schemas.openxmlformats.org/officeDocument/2006/relationships/image" Target="../media/image16.png"/><Relationship Id="rId9" Type="http://schemas.openxmlformats.org/officeDocument/2006/relationships/image" Target="../media/image50.sv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2.png"/><Relationship Id="rId18" Type="http://schemas.openxmlformats.org/officeDocument/2006/relationships/image" Target="../media/image15.svg"/><Relationship Id="rId3" Type="http://schemas.openxmlformats.org/officeDocument/2006/relationships/image" Target="../media/image45.png"/><Relationship Id="rId21" Type="http://schemas.openxmlformats.org/officeDocument/2006/relationships/image" Target="../media/image53.svg"/><Relationship Id="rId7" Type="http://schemas.openxmlformats.org/officeDocument/2006/relationships/image" Target="../media/image47.png"/><Relationship Id="rId12" Type="http://schemas.openxmlformats.org/officeDocument/2006/relationships/image" Target="../media/image11.svg"/><Relationship Id="rId17" Type="http://schemas.openxmlformats.org/officeDocument/2006/relationships/image" Target="../media/image14.png"/><Relationship Id="rId2" Type="http://schemas.openxmlformats.org/officeDocument/2006/relationships/image" Target="../media/image44.png"/><Relationship Id="rId16" Type="http://schemas.openxmlformats.org/officeDocument/2006/relationships/image" Target="../media/image23.sv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0.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50.svg"/><Relationship Id="rId19" Type="http://schemas.openxmlformats.org/officeDocument/2006/relationships/hyperlink" Target="https://t.co/zrlG0Z520j" TargetMode="External"/><Relationship Id="rId4" Type="http://schemas.openxmlformats.org/officeDocument/2006/relationships/image" Target="../media/image46.svg"/><Relationship Id="rId9" Type="http://schemas.openxmlformats.org/officeDocument/2006/relationships/image" Target="../media/image49.png"/><Relationship Id="rId14"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1.svg"/><Relationship Id="rId18" Type="http://schemas.openxmlformats.org/officeDocument/2006/relationships/image" Target="../media/image22.png"/><Relationship Id="rId3" Type="http://schemas.openxmlformats.org/officeDocument/2006/relationships/image" Target="../media/image46.svg"/><Relationship Id="rId7" Type="http://schemas.openxmlformats.org/officeDocument/2006/relationships/image" Target="../media/image48.svg"/><Relationship Id="rId12" Type="http://schemas.openxmlformats.org/officeDocument/2006/relationships/image" Target="../media/image10.png"/><Relationship Id="rId17" Type="http://schemas.openxmlformats.org/officeDocument/2006/relationships/image" Target="../media/image13.svg"/><Relationship Id="rId2" Type="http://schemas.openxmlformats.org/officeDocument/2006/relationships/image" Target="../media/image45.png"/><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9.svg"/><Relationship Id="rId5" Type="http://schemas.openxmlformats.org/officeDocument/2006/relationships/image" Target="../media/image17.svg"/><Relationship Id="rId15" Type="http://schemas.openxmlformats.org/officeDocument/2006/relationships/image" Target="../media/image15.svg"/><Relationship Id="rId10" Type="http://schemas.openxmlformats.org/officeDocument/2006/relationships/image" Target="../media/image58.png"/><Relationship Id="rId19" Type="http://schemas.openxmlformats.org/officeDocument/2006/relationships/image" Target="../media/image23.svg"/><Relationship Id="rId4" Type="http://schemas.openxmlformats.org/officeDocument/2006/relationships/image" Target="../media/image16.png"/><Relationship Id="rId9" Type="http://schemas.openxmlformats.org/officeDocument/2006/relationships/image" Target="../media/image50.svg"/><Relationship Id="rId1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sv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60.gif"/><Relationship Id="rId4" Type="http://schemas.openxmlformats.org/officeDocument/2006/relationships/image" Target="../media/image10.png"/><Relationship Id="rId9" Type="http://schemas.openxmlformats.org/officeDocument/2006/relationships/image" Target="../media/image15.sv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12.png"/><Relationship Id="rId2" Type="http://schemas.openxmlformats.org/officeDocument/2006/relationships/image" Target="../media/image61.png"/><Relationship Id="rId16" Type="http://schemas.openxmlformats.org/officeDocument/2006/relationships/image" Target="../media/image67.gif"/><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23.svg"/><Relationship Id="rId5" Type="http://schemas.openxmlformats.org/officeDocument/2006/relationships/image" Target="../media/image64.svg"/><Relationship Id="rId1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63.png"/><Relationship Id="rId9" Type="http://schemas.openxmlformats.org/officeDocument/2006/relationships/image" Target="../media/image11.sv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9.pn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72.pn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2.png"/><Relationship Id="rId18" Type="http://schemas.openxmlformats.org/officeDocument/2006/relationships/image" Target="../media/image74.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23.svg"/><Relationship Id="rId17" Type="http://schemas.openxmlformats.org/officeDocument/2006/relationships/image" Target="../media/image73.png"/><Relationship Id="rId2" Type="http://schemas.openxmlformats.org/officeDocument/2006/relationships/notesSlide" Target="../notesSlides/notesSlide2.xml"/><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image" Target="../media/image46.svg"/><Relationship Id="rId9" Type="http://schemas.openxmlformats.org/officeDocument/2006/relationships/image" Target="../media/image10.png"/><Relationship Id="rId14" Type="http://schemas.openxmlformats.org/officeDocument/2006/relationships/image" Target="../media/image13.svg"/></Relationships>
</file>

<file path=ppt/slides/_rels/slide2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2.png"/><Relationship Id="rId18" Type="http://schemas.openxmlformats.org/officeDocument/2006/relationships/image" Target="../media/image15.sv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11.sv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0.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50.svg"/><Relationship Id="rId4" Type="http://schemas.openxmlformats.org/officeDocument/2006/relationships/image" Target="../media/image46.svg"/><Relationship Id="rId9" Type="http://schemas.openxmlformats.org/officeDocument/2006/relationships/image" Target="../media/image49.png"/><Relationship Id="rId14" Type="http://schemas.openxmlformats.org/officeDocument/2006/relationships/image" Target="../media/image13.svg"/></Relationships>
</file>

<file path=ppt/slides/_rels/slide26.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2.png"/><Relationship Id="rId18" Type="http://schemas.openxmlformats.org/officeDocument/2006/relationships/image" Target="../media/image76.svg"/><Relationship Id="rId3" Type="http://schemas.openxmlformats.org/officeDocument/2006/relationships/image" Target="../media/image45.png"/><Relationship Id="rId21" Type="http://schemas.openxmlformats.org/officeDocument/2006/relationships/image" Target="../media/image79.svg"/><Relationship Id="rId7" Type="http://schemas.openxmlformats.org/officeDocument/2006/relationships/image" Target="../media/image49.png"/><Relationship Id="rId12" Type="http://schemas.openxmlformats.org/officeDocument/2006/relationships/image" Target="../media/image13.svg"/><Relationship Id="rId17" Type="http://schemas.openxmlformats.org/officeDocument/2006/relationships/image" Target="../media/image75.png"/><Relationship Id="rId2" Type="http://schemas.openxmlformats.org/officeDocument/2006/relationships/notesSlide" Target="../notesSlides/notesSlide4.xml"/><Relationship Id="rId16" Type="http://schemas.openxmlformats.org/officeDocument/2006/relationships/image" Target="../media/image15.svg"/><Relationship Id="rId20"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2.png"/><Relationship Id="rId5" Type="http://schemas.openxmlformats.org/officeDocument/2006/relationships/image" Target="../media/image16.png"/><Relationship Id="rId15"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77.png"/><Relationship Id="rId4" Type="http://schemas.openxmlformats.org/officeDocument/2006/relationships/image" Target="../media/image46.svg"/><Relationship Id="rId9" Type="http://schemas.openxmlformats.org/officeDocument/2006/relationships/image" Target="../media/image10.png"/><Relationship Id="rId1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3.svg"/><Relationship Id="rId18" Type="http://schemas.openxmlformats.org/officeDocument/2006/relationships/image" Target="../media/image80.gif"/><Relationship Id="rId3" Type="http://schemas.openxmlformats.org/officeDocument/2006/relationships/image" Target="../media/image44.png"/><Relationship Id="rId21" Type="http://schemas.openxmlformats.org/officeDocument/2006/relationships/image" Target="../media/image83.png"/><Relationship Id="rId7" Type="http://schemas.openxmlformats.org/officeDocument/2006/relationships/image" Target="../media/image48.svg"/><Relationship Id="rId12" Type="http://schemas.openxmlformats.org/officeDocument/2006/relationships/image" Target="../media/image12.png"/><Relationship Id="rId17" Type="http://schemas.openxmlformats.org/officeDocument/2006/relationships/image" Target="../media/image15.svg"/><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image" Target="../media/image82.sv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1.svg"/><Relationship Id="rId5" Type="http://schemas.openxmlformats.org/officeDocument/2006/relationships/image" Target="../media/image46.svg"/><Relationship Id="rId15" Type="http://schemas.openxmlformats.org/officeDocument/2006/relationships/image" Target="../media/image23.svg"/><Relationship Id="rId10" Type="http://schemas.openxmlformats.org/officeDocument/2006/relationships/image" Target="../media/image10.png"/><Relationship Id="rId19" Type="http://schemas.openxmlformats.org/officeDocument/2006/relationships/image" Target="../media/image81.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22.png"/><Relationship Id="rId22"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3.svg"/><Relationship Id="rId18" Type="http://schemas.openxmlformats.org/officeDocument/2006/relationships/image" Target="../media/image81.png"/><Relationship Id="rId3" Type="http://schemas.openxmlformats.org/officeDocument/2006/relationships/image" Target="../media/image44.png"/><Relationship Id="rId7" Type="http://schemas.openxmlformats.org/officeDocument/2006/relationships/image" Target="../media/image17.svg"/><Relationship Id="rId12" Type="http://schemas.openxmlformats.org/officeDocument/2006/relationships/image" Target="../media/image12.png"/><Relationship Id="rId17" Type="http://schemas.openxmlformats.org/officeDocument/2006/relationships/image" Target="../media/image15.sv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46.svg"/><Relationship Id="rId15" Type="http://schemas.openxmlformats.org/officeDocument/2006/relationships/image" Target="../media/image23.svg"/><Relationship Id="rId10" Type="http://schemas.openxmlformats.org/officeDocument/2006/relationships/image" Target="../media/image10.png"/><Relationship Id="rId19" Type="http://schemas.openxmlformats.org/officeDocument/2006/relationships/image" Target="../media/image82.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gif"/><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17.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1.svg"/><Relationship Id="rId18" Type="http://schemas.openxmlformats.org/officeDocument/2006/relationships/image" Target="../media/image14.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10.png"/><Relationship Id="rId17" Type="http://schemas.openxmlformats.org/officeDocument/2006/relationships/image" Target="../media/image23.svg"/><Relationship Id="rId2" Type="http://schemas.openxmlformats.org/officeDocument/2006/relationships/image" Target="../media/image24.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17.svg"/><Relationship Id="rId5" Type="http://schemas.openxmlformats.org/officeDocument/2006/relationships/image" Target="../media/image27.svg"/><Relationship Id="rId15" Type="http://schemas.openxmlformats.org/officeDocument/2006/relationships/image" Target="../media/image13.svg"/><Relationship Id="rId10" Type="http://schemas.openxmlformats.org/officeDocument/2006/relationships/image" Target="../media/image16.png"/><Relationship Id="rId19" Type="http://schemas.openxmlformats.org/officeDocument/2006/relationships/image" Target="../media/image15.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svg"/><Relationship Id="rId3" Type="http://schemas.openxmlformats.org/officeDocument/2006/relationships/image" Target="../media/image33.png"/><Relationship Id="rId7" Type="http://schemas.openxmlformats.org/officeDocument/2006/relationships/image" Target="../media/image31.svg"/><Relationship Id="rId12" Type="http://schemas.openxmlformats.org/officeDocument/2006/relationships/image" Target="../media/image12.png"/><Relationship Id="rId17" Type="http://schemas.openxmlformats.org/officeDocument/2006/relationships/image" Target="../media/image15.svg"/><Relationship Id="rId2" Type="http://schemas.openxmlformats.org/officeDocument/2006/relationships/image" Target="../media/image32.png"/><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11.svg"/><Relationship Id="rId5" Type="http://schemas.openxmlformats.org/officeDocument/2006/relationships/image" Target="../media/image29.svg"/><Relationship Id="rId15" Type="http://schemas.openxmlformats.org/officeDocument/2006/relationships/image" Target="../media/image23.svg"/><Relationship Id="rId10" Type="http://schemas.openxmlformats.org/officeDocument/2006/relationships/image" Target="../media/image10.png"/><Relationship Id="rId4" Type="http://schemas.openxmlformats.org/officeDocument/2006/relationships/image" Target="../media/image28.png"/><Relationship Id="rId9" Type="http://schemas.openxmlformats.org/officeDocument/2006/relationships/image" Target="../media/image17.sv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3035"/>
        </a:solidFill>
        <a:effectLst/>
      </p:bgPr>
    </p:bg>
    <p:spTree>
      <p:nvGrpSpPr>
        <p:cNvPr id="1" name=""/>
        <p:cNvGrpSpPr/>
        <p:nvPr/>
      </p:nvGrpSpPr>
      <p:grpSpPr>
        <a:xfrm>
          <a:off x="0" y="0"/>
          <a:ext cx="0" cy="0"/>
          <a:chOff x="0" y="0"/>
          <a:chExt cx="0" cy="0"/>
        </a:xfrm>
      </p:grpSpPr>
      <p:grpSp>
        <p:nvGrpSpPr>
          <p:cNvPr id="2" name="Group 2"/>
          <p:cNvGrpSpPr/>
          <p:nvPr/>
        </p:nvGrpSpPr>
        <p:grpSpPr>
          <a:xfrm>
            <a:off x="11877615" y="0"/>
            <a:ext cx="7259694" cy="725969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A93A1"/>
            </a:solidFill>
          </p:spPr>
        </p:sp>
      </p:grpSp>
      <p:sp>
        <p:nvSpPr>
          <p:cNvPr id="4" name="AutoShape 4"/>
          <p:cNvSpPr/>
          <p:nvPr/>
        </p:nvSpPr>
        <p:spPr>
          <a:xfrm>
            <a:off x="15260694" y="0"/>
            <a:ext cx="3039920" cy="10288294"/>
          </a:xfrm>
          <a:prstGeom prst="rect">
            <a:avLst/>
          </a:prstGeom>
          <a:solidFill>
            <a:srgbClr val="D3BBCA"/>
          </a:solidFill>
        </p:spPr>
      </p:sp>
      <p:sp>
        <p:nvSpPr>
          <p:cNvPr id="5" name="AutoShape 5"/>
          <p:cNvSpPr/>
          <p:nvPr/>
        </p:nvSpPr>
        <p:spPr>
          <a:xfrm>
            <a:off x="15260694" y="3629847"/>
            <a:ext cx="3027306" cy="3629847"/>
          </a:xfrm>
          <a:prstGeom prst="rect">
            <a:avLst/>
          </a:prstGeom>
          <a:solidFill>
            <a:srgbClr val="AA93A1"/>
          </a:solidFill>
        </p:spPr>
      </p:sp>
      <p:sp>
        <p:nvSpPr>
          <p:cNvPr id="6" name="AutoShape 6"/>
          <p:cNvSpPr/>
          <p:nvPr/>
        </p:nvSpPr>
        <p:spPr>
          <a:xfrm rot="-2700000">
            <a:off x="16155516" y="8150840"/>
            <a:ext cx="4290195" cy="4272319"/>
          </a:xfrm>
          <a:prstGeom prst="rect">
            <a:avLst/>
          </a:prstGeom>
          <a:solidFill>
            <a:srgbClr val="133035"/>
          </a:solidFill>
        </p:spPr>
      </p:sp>
      <p:grpSp>
        <p:nvGrpSpPr>
          <p:cNvPr id="7" name="Group 7"/>
          <p:cNvGrpSpPr>
            <a:grpSpLocks noChangeAspect="1"/>
          </p:cNvGrpSpPr>
          <p:nvPr/>
        </p:nvGrpSpPr>
        <p:grpSpPr>
          <a:xfrm>
            <a:off x="15260694" y="0"/>
            <a:ext cx="7259694" cy="7259694"/>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3035"/>
            </a:solidFill>
          </p:spPr>
        </p:sp>
      </p:grpSp>
      <p:grpSp>
        <p:nvGrpSpPr>
          <p:cNvPr id="9" name="Group 9"/>
          <p:cNvGrpSpPr>
            <a:grpSpLocks noChangeAspect="1"/>
          </p:cNvGrpSpPr>
          <p:nvPr/>
        </p:nvGrpSpPr>
        <p:grpSpPr>
          <a:xfrm>
            <a:off x="-3014692" y="7284921"/>
            <a:ext cx="6029385" cy="6029385"/>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AA93A1"/>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94014" y="6376941"/>
            <a:ext cx="2881359" cy="2881359"/>
          </a:xfrm>
          <a:prstGeom prst="rect">
            <a:avLst/>
          </a:prstGeom>
        </p:spPr>
      </p:pic>
      <p:grpSp>
        <p:nvGrpSpPr>
          <p:cNvPr id="12" name="Group 12"/>
          <p:cNvGrpSpPr/>
          <p:nvPr/>
        </p:nvGrpSpPr>
        <p:grpSpPr>
          <a:xfrm>
            <a:off x="1028700" y="2246998"/>
            <a:ext cx="9805993" cy="3980713"/>
            <a:chOff x="0" y="0"/>
            <a:chExt cx="13074657" cy="5307618"/>
          </a:xfrm>
        </p:grpSpPr>
        <p:sp>
          <p:nvSpPr>
            <p:cNvPr id="13" name="TextBox 13"/>
            <p:cNvSpPr txBox="1"/>
            <p:nvPr/>
          </p:nvSpPr>
          <p:spPr>
            <a:xfrm>
              <a:off x="0" y="-19050"/>
              <a:ext cx="11147627" cy="501650"/>
            </a:xfrm>
            <a:prstGeom prst="rect">
              <a:avLst/>
            </a:prstGeom>
          </p:spPr>
          <p:txBody>
            <a:bodyPr lIns="0" tIns="0" rIns="0" bIns="0" rtlCol="0" anchor="t">
              <a:spAutoFit/>
            </a:bodyPr>
            <a:lstStyle/>
            <a:p>
              <a:pPr marL="0" lvl="0" indent="0">
                <a:lnSpc>
                  <a:spcPts val="2879"/>
                </a:lnSpc>
              </a:pPr>
              <a:r>
                <a:rPr lang="en-US" sz="2400" spc="979">
                  <a:solidFill>
                    <a:srgbClr val="FFFFFF"/>
                  </a:solidFill>
                  <a:latin typeface="Josefin Sans Bold"/>
                </a:rPr>
                <a:t>BT4222 GROUP 12</a:t>
              </a:r>
            </a:p>
          </p:txBody>
        </p:sp>
        <p:sp>
          <p:nvSpPr>
            <p:cNvPr id="14" name="TextBox 14"/>
            <p:cNvSpPr txBox="1"/>
            <p:nvPr/>
          </p:nvSpPr>
          <p:spPr>
            <a:xfrm>
              <a:off x="0" y="1771438"/>
              <a:ext cx="13074657" cy="3536180"/>
            </a:xfrm>
            <a:prstGeom prst="rect">
              <a:avLst/>
            </a:prstGeom>
          </p:spPr>
          <p:txBody>
            <a:bodyPr lIns="0" tIns="0" rIns="0" bIns="0" rtlCol="0" anchor="t">
              <a:spAutoFit/>
            </a:bodyPr>
            <a:lstStyle/>
            <a:p>
              <a:pPr marL="0" lvl="0" indent="0">
                <a:lnSpc>
                  <a:spcPts val="6821"/>
                </a:lnSpc>
              </a:pPr>
              <a:r>
                <a:rPr lang="en-US" sz="6821">
                  <a:solidFill>
                    <a:srgbClr val="FFFFFF"/>
                  </a:solidFill>
                  <a:latin typeface="Prata"/>
                </a:rPr>
                <a:t>TWITTER SENTIMENT ANALYSIS</a:t>
              </a:r>
            </a:p>
          </p:txBody>
        </p:sp>
      </p:grpSp>
      <p:sp>
        <p:nvSpPr>
          <p:cNvPr id="15" name="TextBox 15"/>
          <p:cNvSpPr txBox="1"/>
          <p:nvPr/>
        </p:nvSpPr>
        <p:spPr>
          <a:xfrm>
            <a:off x="5563871" y="9632823"/>
            <a:ext cx="9473235" cy="481334"/>
          </a:xfrm>
          <a:prstGeom prst="rect">
            <a:avLst/>
          </a:prstGeom>
        </p:spPr>
        <p:txBody>
          <a:bodyPr lIns="0" tIns="0" rIns="0" bIns="0" rtlCol="0" anchor="t">
            <a:spAutoFit/>
          </a:bodyPr>
          <a:lstStyle/>
          <a:p>
            <a:pPr marL="0" lvl="0" indent="0" algn="r">
              <a:lnSpc>
                <a:spcPts val="3815"/>
              </a:lnSpc>
            </a:pPr>
            <a:r>
              <a:rPr lang="en-US" sz="2935" spc="440">
                <a:solidFill>
                  <a:srgbClr val="FFFFFF"/>
                </a:solidFill>
                <a:latin typeface="Josefin Sans Bold"/>
              </a:rPr>
              <a:t>COVID-19 TWEET SENTIMENT ANALYSIS</a:t>
            </a:r>
          </a:p>
        </p:txBody>
      </p:sp>
      <p:sp>
        <p:nvSpPr>
          <p:cNvPr id="16" name="TextBox 16"/>
          <p:cNvSpPr txBox="1"/>
          <p:nvPr/>
        </p:nvSpPr>
        <p:spPr>
          <a:xfrm>
            <a:off x="0" y="6310266"/>
            <a:ext cx="10331014" cy="523875"/>
          </a:xfrm>
          <a:prstGeom prst="rect">
            <a:avLst/>
          </a:prstGeom>
        </p:spPr>
        <p:txBody>
          <a:bodyPr lIns="0" tIns="0" rIns="0" bIns="0" rtlCol="0" anchor="t">
            <a:spAutoFit/>
          </a:bodyPr>
          <a:lstStyle/>
          <a:p>
            <a:pPr algn="ctr">
              <a:lnSpc>
                <a:spcPts val="4200"/>
              </a:lnSpc>
            </a:pPr>
            <a:r>
              <a:rPr lang="en-US" sz="3000">
                <a:solidFill>
                  <a:srgbClr val="FFFFFF"/>
                </a:solidFill>
                <a:latin typeface="Josefin Sans"/>
              </a:rPr>
              <a:t>James Poh, Wei Xuan, Zishuo, Shan Shan, Haoying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64940" y="266218"/>
            <a:ext cx="2280320" cy="1524964"/>
            <a:chOff x="0" y="0"/>
            <a:chExt cx="3040427" cy="20332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040427" cy="203328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7235" y="714344"/>
              <a:ext cx="762680" cy="604597"/>
            </a:xfrm>
            <a:prstGeom prst="rect">
              <a:avLst/>
            </a:prstGeom>
          </p:spPr>
        </p:pic>
      </p:grpSp>
      <p:grpSp>
        <p:nvGrpSpPr>
          <p:cNvPr id="5" name="Group 5"/>
          <p:cNvGrpSpPr/>
          <p:nvPr/>
        </p:nvGrpSpPr>
        <p:grpSpPr>
          <a:xfrm>
            <a:off x="2144861" y="266218"/>
            <a:ext cx="2280320" cy="1524964"/>
            <a:chOff x="0" y="0"/>
            <a:chExt cx="3040427" cy="2033285"/>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040427" cy="2033285"/>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15135" y="660911"/>
              <a:ext cx="810156" cy="711464"/>
            </a:xfrm>
            <a:prstGeom prst="rect">
              <a:avLst/>
            </a:prstGeom>
          </p:spPr>
        </p:pic>
      </p:grpSp>
      <p:sp>
        <p:nvSpPr>
          <p:cNvPr id="8" name="TextBox 8"/>
          <p:cNvSpPr txBox="1"/>
          <p:nvPr/>
        </p:nvSpPr>
        <p:spPr>
          <a:xfrm>
            <a:off x="4481860" y="585868"/>
            <a:ext cx="9425930" cy="1036439"/>
          </a:xfrm>
          <a:prstGeom prst="rect">
            <a:avLst/>
          </a:prstGeom>
        </p:spPr>
        <p:txBody>
          <a:bodyPr lIns="0" tIns="0" rIns="0" bIns="0" rtlCol="0" anchor="t">
            <a:spAutoFit/>
          </a:bodyPr>
          <a:lstStyle/>
          <a:p>
            <a:pPr marL="0" lvl="0" indent="0" algn="ctr">
              <a:lnSpc>
                <a:spcPts val="8095"/>
              </a:lnSpc>
            </a:pPr>
            <a:r>
              <a:rPr lang="en-US" sz="7359" spc="1103">
                <a:solidFill>
                  <a:srgbClr val="000000"/>
                </a:solidFill>
                <a:latin typeface="Prata"/>
              </a:rPr>
              <a:t>WORD CLOUDS</a:t>
            </a:r>
          </a:p>
        </p:txBody>
      </p:sp>
      <p:grpSp>
        <p:nvGrpSpPr>
          <p:cNvPr id="9" name="Group 9"/>
          <p:cNvGrpSpPr/>
          <p:nvPr/>
        </p:nvGrpSpPr>
        <p:grpSpPr>
          <a:xfrm>
            <a:off x="10318009" y="3294219"/>
            <a:ext cx="5506374" cy="3698562"/>
            <a:chOff x="0" y="0"/>
            <a:chExt cx="7341832" cy="4931416"/>
          </a:xfrm>
        </p:grpSpPr>
        <p:pic>
          <p:nvPicPr>
            <p:cNvPr id="10" name="Picture 10"/>
            <p:cNvPicPr>
              <a:picLocks noChangeAspect="1"/>
            </p:cNvPicPr>
            <p:nvPr/>
          </p:nvPicPr>
          <p:blipFill>
            <a:blip r:embed="rId8"/>
            <a:srcRect l="2642" r="2642"/>
            <a:stretch>
              <a:fillRect/>
            </a:stretch>
          </p:blipFill>
          <p:spPr>
            <a:xfrm>
              <a:off x="0" y="0"/>
              <a:ext cx="7341832" cy="4005668"/>
            </a:xfrm>
            <a:prstGeom prst="rect">
              <a:avLst/>
            </a:prstGeom>
          </p:spPr>
        </p:pic>
        <p:sp>
          <p:nvSpPr>
            <p:cNvPr id="11" name="TextBox 11"/>
            <p:cNvSpPr txBox="1"/>
            <p:nvPr/>
          </p:nvSpPr>
          <p:spPr>
            <a:xfrm>
              <a:off x="1403172" y="4380318"/>
              <a:ext cx="4535488" cy="551098"/>
            </a:xfrm>
            <a:prstGeom prst="rect">
              <a:avLst/>
            </a:prstGeom>
          </p:spPr>
          <p:txBody>
            <a:bodyPr lIns="0" tIns="0" rIns="0" bIns="0" rtlCol="0" anchor="t">
              <a:spAutoFit/>
            </a:bodyPr>
            <a:lstStyle/>
            <a:p>
              <a:pPr algn="ctr">
                <a:lnSpc>
                  <a:spcPts val="3266"/>
                </a:lnSpc>
                <a:spcBef>
                  <a:spcPct val="0"/>
                </a:spcBef>
              </a:pPr>
              <a:r>
                <a:rPr lang="en-US" sz="2840">
                  <a:solidFill>
                    <a:srgbClr val="000000"/>
                  </a:solidFill>
                  <a:latin typeface="Prata"/>
                </a:rPr>
                <a:t>Negative Sentiment</a:t>
              </a:r>
            </a:p>
          </p:txBody>
        </p:sp>
      </p:grpSp>
      <p:grpSp>
        <p:nvGrpSpPr>
          <p:cNvPr id="12" name="Group 12"/>
          <p:cNvGrpSpPr/>
          <p:nvPr/>
        </p:nvGrpSpPr>
        <p:grpSpPr>
          <a:xfrm>
            <a:off x="2463617" y="3388107"/>
            <a:ext cx="5719934" cy="3604674"/>
            <a:chOff x="0" y="0"/>
            <a:chExt cx="7626578" cy="4806232"/>
          </a:xfrm>
        </p:grpSpPr>
        <p:pic>
          <p:nvPicPr>
            <p:cNvPr id="13" name="Picture 13"/>
            <p:cNvPicPr>
              <a:picLocks noChangeAspect="1"/>
            </p:cNvPicPr>
            <p:nvPr/>
          </p:nvPicPr>
          <p:blipFill>
            <a:blip r:embed="rId9"/>
            <a:srcRect t="2929" b="2929"/>
            <a:stretch>
              <a:fillRect/>
            </a:stretch>
          </p:blipFill>
          <p:spPr>
            <a:xfrm>
              <a:off x="0" y="0"/>
              <a:ext cx="7626578" cy="3755300"/>
            </a:xfrm>
            <a:prstGeom prst="rect">
              <a:avLst/>
            </a:prstGeom>
          </p:spPr>
        </p:pic>
        <p:sp>
          <p:nvSpPr>
            <p:cNvPr id="14" name="TextBox 14"/>
            <p:cNvSpPr txBox="1"/>
            <p:nvPr/>
          </p:nvSpPr>
          <p:spPr>
            <a:xfrm>
              <a:off x="1693183" y="4255134"/>
              <a:ext cx="4240212" cy="551098"/>
            </a:xfrm>
            <a:prstGeom prst="rect">
              <a:avLst/>
            </a:prstGeom>
          </p:spPr>
          <p:txBody>
            <a:bodyPr lIns="0" tIns="0" rIns="0" bIns="0" rtlCol="0" anchor="t">
              <a:spAutoFit/>
            </a:bodyPr>
            <a:lstStyle/>
            <a:p>
              <a:pPr algn="ctr">
                <a:lnSpc>
                  <a:spcPts val="3266"/>
                </a:lnSpc>
                <a:spcBef>
                  <a:spcPct val="0"/>
                </a:spcBef>
              </a:pPr>
              <a:r>
                <a:rPr lang="en-US" sz="2840">
                  <a:solidFill>
                    <a:srgbClr val="000000"/>
                  </a:solidFill>
                  <a:latin typeface="Prata"/>
                </a:rPr>
                <a:t>Positive sentiment</a:t>
              </a:r>
            </a:p>
          </p:txBody>
        </p:sp>
      </p:grpSp>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622546" y="8676950"/>
            <a:ext cx="9042907" cy="312391"/>
          </a:xfrm>
          <a:prstGeom prst="rect">
            <a:avLst/>
          </a:prstGeom>
        </p:spPr>
      </p:pic>
      <p:pic>
        <p:nvPicPr>
          <p:cNvPr id="16" name="Picture 1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298119" y="8638934"/>
            <a:ext cx="390132" cy="390132"/>
          </a:xfrm>
          <a:prstGeom prst="rect">
            <a:avLst/>
          </a:prstGeom>
        </p:spPr>
      </p:pic>
      <p:pic>
        <p:nvPicPr>
          <p:cNvPr id="17" name="Picture 1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012734" y="8645764"/>
            <a:ext cx="390132" cy="390132"/>
          </a:xfrm>
          <a:prstGeom prst="rect">
            <a:avLst/>
          </a:prstGeom>
        </p:spPr>
      </p:pic>
      <p:pic>
        <p:nvPicPr>
          <p:cNvPr id="18" name="Picture 1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952127" y="8645764"/>
            <a:ext cx="390132" cy="390132"/>
          </a:xfrm>
          <a:prstGeom prst="rect">
            <a:avLst/>
          </a:prstGeom>
        </p:spPr>
      </p:pic>
      <p:pic>
        <p:nvPicPr>
          <p:cNvPr id="19" name="Picture 1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002659" y="8638153"/>
            <a:ext cx="390132" cy="390132"/>
          </a:xfrm>
          <a:prstGeom prst="rect">
            <a:avLst/>
          </a:prstGeom>
        </p:spPr>
      </p:pic>
      <p:pic>
        <p:nvPicPr>
          <p:cNvPr id="20" name="Picture 2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002659" y="9505187"/>
            <a:ext cx="455502" cy="379309"/>
          </a:xfrm>
          <a:prstGeom prst="rect">
            <a:avLst/>
          </a:prstGeom>
        </p:spPr>
      </p:pic>
      <p:sp>
        <p:nvSpPr>
          <p:cNvPr id="21" name="TextBox 21"/>
          <p:cNvSpPr txBox="1"/>
          <p:nvPr/>
        </p:nvSpPr>
        <p:spPr>
          <a:xfrm>
            <a:off x="6146331" y="9258738"/>
            <a:ext cx="693707"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DATASET</a:t>
            </a:r>
          </a:p>
        </p:txBody>
      </p:sp>
      <p:sp>
        <p:nvSpPr>
          <p:cNvPr id="22" name="TextBox 22"/>
          <p:cNvSpPr txBox="1"/>
          <p:nvPr/>
        </p:nvSpPr>
        <p:spPr>
          <a:xfrm>
            <a:off x="7792538" y="9184556"/>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SAMPLE TWEETS</a:t>
            </a:r>
          </a:p>
        </p:txBody>
      </p:sp>
      <p:sp>
        <p:nvSpPr>
          <p:cNvPr id="23" name="TextBox 23"/>
          <p:cNvSpPr txBox="1"/>
          <p:nvPr/>
        </p:nvSpPr>
        <p:spPr>
          <a:xfrm>
            <a:off x="9575562" y="9187971"/>
            <a:ext cx="114326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SENTIMENT DISTRIBUTION</a:t>
            </a:r>
          </a:p>
        </p:txBody>
      </p:sp>
      <p:sp>
        <p:nvSpPr>
          <p:cNvPr id="24" name="TextBox 24"/>
          <p:cNvSpPr txBox="1"/>
          <p:nvPr/>
        </p:nvSpPr>
        <p:spPr>
          <a:xfrm>
            <a:off x="11671325" y="9257957"/>
            <a:ext cx="1052801"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 CLOUD</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22546" y="8676950"/>
            <a:ext cx="9042907" cy="312391"/>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98119" y="8638934"/>
            <a:ext cx="390132" cy="390132"/>
          </a:xfrm>
          <a:prstGeom prst="rect">
            <a:avLst/>
          </a:prstGeom>
        </p:spPr>
      </p:pic>
      <p:sp>
        <p:nvSpPr>
          <p:cNvPr id="4" name="TextBox 4"/>
          <p:cNvSpPr txBox="1"/>
          <p:nvPr/>
        </p:nvSpPr>
        <p:spPr>
          <a:xfrm>
            <a:off x="5795163" y="9258738"/>
            <a:ext cx="139604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ORIGINAL TWEETS</a:t>
            </a: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48934" y="8638934"/>
            <a:ext cx="390132" cy="390132"/>
          </a:xfrm>
          <a:prstGeom prst="rect">
            <a:avLst/>
          </a:prstGeom>
        </p:spPr>
      </p:pic>
      <p:sp>
        <p:nvSpPr>
          <p:cNvPr id="6" name="TextBox 6"/>
          <p:cNvSpPr txBox="1"/>
          <p:nvPr/>
        </p:nvSpPr>
        <p:spPr>
          <a:xfrm>
            <a:off x="8338820" y="9258300"/>
            <a:ext cx="16103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 CLEANING </a:t>
            </a:r>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96491" y="8676950"/>
            <a:ext cx="390132" cy="390132"/>
          </a:xfrm>
          <a:prstGeom prst="rect">
            <a:avLst/>
          </a:prstGeom>
        </p:spPr>
      </p:pic>
      <p:sp>
        <p:nvSpPr>
          <p:cNvPr id="8" name="TextBox 8"/>
          <p:cNvSpPr txBox="1"/>
          <p:nvPr/>
        </p:nvSpPr>
        <p:spPr>
          <a:xfrm>
            <a:off x="11099777" y="9258300"/>
            <a:ext cx="13835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PRE-PROCESSING</a:t>
            </a:r>
          </a:p>
        </p:txBody>
      </p:sp>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36273" y="9498357"/>
            <a:ext cx="455502" cy="379309"/>
          </a:xfrm>
          <a:prstGeom prst="rect">
            <a:avLst/>
          </a:prstGeom>
        </p:spPr>
      </p:pic>
      <p:pic>
        <p:nvPicPr>
          <p:cNvPr id="10" name="Picture 10"/>
          <p:cNvPicPr>
            <a:picLocks noChangeAspect="1"/>
          </p:cNvPicPr>
          <p:nvPr/>
        </p:nvPicPr>
        <p:blipFill>
          <a:blip r:embed="rId8">
            <a:alphaModFix amt="26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51715" y="-5311"/>
            <a:ext cx="2062637" cy="1835747"/>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389393" y="2115511"/>
            <a:ext cx="1509214" cy="1534321"/>
          </a:xfrm>
          <a:prstGeom prst="rect">
            <a:avLst/>
          </a:prstGeom>
        </p:spPr>
      </p:pic>
      <p:sp>
        <p:nvSpPr>
          <p:cNvPr id="12" name="TextBox 12"/>
          <p:cNvSpPr txBox="1"/>
          <p:nvPr/>
        </p:nvSpPr>
        <p:spPr>
          <a:xfrm>
            <a:off x="3065226" y="4198182"/>
            <a:ext cx="12157547" cy="1833487"/>
          </a:xfrm>
          <a:prstGeom prst="rect">
            <a:avLst/>
          </a:prstGeom>
        </p:spPr>
        <p:txBody>
          <a:bodyPr lIns="0" tIns="0" rIns="0" bIns="0" rtlCol="0" anchor="t">
            <a:spAutoFit/>
          </a:bodyPr>
          <a:lstStyle/>
          <a:p>
            <a:pPr marL="0" lvl="0" indent="0" algn="ctr">
              <a:lnSpc>
                <a:spcPts val="7320"/>
              </a:lnSpc>
            </a:pPr>
            <a:r>
              <a:rPr lang="en-US" sz="5630">
                <a:solidFill>
                  <a:srgbClr val="000000"/>
                </a:solidFill>
                <a:latin typeface="Prata"/>
              </a:rPr>
              <a:t>DATA CLEANING &amp; PREPROCESSING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3709294" y="9585768"/>
            <a:ext cx="4605058" cy="2475219"/>
          </a:xfrm>
          <a:prstGeom prst="rect">
            <a:avLst/>
          </a:prstGeom>
        </p:spPr>
      </p:pic>
      <p:pic>
        <p:nvPicPr>
          <p:cNvPr id="6" name="Picture 6"/>
          <p:cNvPicPr>
            <a:picLocks noChangeAspect="1"/>
          </p:cNvPicPr>
          <p:nvPr/>
        </p:nvPicPr>
        <p:blipFill>
          <a:blip r:embed="rId9">
            <a:alphaModFix amt="10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flipV="1">
            <a:off x="0" y="0"/>
            <a:ext cx="873100" cy="2024580"/>
          </a:xfrm>
          <a:prstGeom prst="rect">
            <a:avLst/>
          </a:prstGeom>
        </p:spPr>
      </p:pic>
      <p:pic>
        <p:nvPicPr>
          <p:cNvPr id="7" name="Picture 7"/>
          <p:cNvPicPr>
            <a:picLocks noChangeAspect="1"/>
          </p:cNvPicPr>
          <p:nvPr/>
        </p:nvPicPr>
        <p:blipFill>
          <a:blip r:embed="rId11"/>
          <a:srcRect t="16" b="35310"/>
          <a:stretch>
            <a:fillRect/>
          </a:stretch>
        </p:blipFill>
        <p:spPr>
          <a:xfrm>
            <a:off x="1028700" y="1506546"/>
            <a:ext cx="6628234" cy="7273908"/>
          </a:xfrm>
          <a:prstGeom prst="rect">
            <a:avLst/>
          </a:prstGeom>
        </p:spPr>
      </p:pic>
      <p:sp>
        <p:nvSpPr>
          <p:cNvPr id="8" name="TextBox 8"/>
          <p:cNvSpPr txBox="1"/>
          <p:nvPr/>
        </p:nvSpPr>
        <p:spPr>
          <a:xfrm>
            <a:off x="11115416" y="1420821"/>
            <a:ext cx="5470162" cy="5918200"/>
          </a:xfrm>
          <a:prstGeom prst="rect">
            <a:avLst/>
          </a:prstGeom>
        </p:spPr>
        <p:txBody>
          <a:bodyPr lIns="0" tIns="0" rIns="0" bIns="0" rtlCol="0" anchor="t">
            <a:spAutoFit/>
          </a:bodyPr>
          <a:lstStyle/>
          <a:p>
            <a:pPr algn="just">
              <a:lnSpc>
                <a:spcPts val="5599"/>
              </a:lnSpc>
            </a:pPr>
            <a:r>
              <a:rPr lang="en-US" sz="3999">
                <a:solidFill>
                  <a:srgbClr val="5A5248"/>
                </a:solidFill>
                <a:latin typeface="Josefin Sans"/>
              </a:rPr>
              <a:t>Stopwords</a:t>
            </a:r>
          </a:p>
          <a:p>
            <a:pPr algn="just">
              <a:lnSpc>
                <a:spcPts val="5599"/>
              </a:lnSpc>
            </a:pPr>
            <a:r>
              <a:rPr lang="en-US" sz="3999">
                <a:solidFill>
                  <a:srgbClr val="5A5248"/>
                </a:solidFill>
                <a:latin typeface="Josefin Sans"/>
              </a:rPr>
              <a:t>Punctuations: ...</a:t>
            </a:r>
          </a:p>
          <a:p>
            <a:pPr algn="just">
              <a:lnSpc>
                <a:spcPts val="5599"/>
              </a:lnSpc>
            </a:pPr>
            <a:endParaRPr lang="en-US" sz="3999">
              <a:solidFill>
                <a:srgbClr val="5A5248"/>
              </a:solidFill>
              <a:latin typeface="Josefin Sans"/>
            </a:endParaRPr>
          </a:p>
          <a:p>
            <a:pPr algn="just">
              <a:lnSpc>
                <a:spcPts val="5599"/>
              </a:lnSpc>
            </a:pPr>
            <a:r>
              <a:rPr lang="en-US" sz="3999">
                <a:solidFill>
                  <a:srgbClr val="5A5248"/>
                </a:solidFill>
                <a:latin typeface="Josefin Sans"/>
              </a:rPr>
              <a:t>Upper &amp; Lower cases</a:t>
            </a:r>
          </a:p>
          <a:p>
            <a:pPr algn="just">
              <a:lnSpc>
                <a:spcPts val="5599"/>
              </a:lnSpc>
            </a:pPr>
            <a:r>
              <a:rPr lang="en-US" sz="3999">
                <a:solidFill>
                  <a:srgbClr val="5A5248"/>
                </a:solidFill>
                <a:latin typeface="Josefin Sans"/>
              </a:rPr>
              <a:t>Line breakers</a:t>
            </a:r>
          </a:p>
          <a:p>
            <a:pPr algn="just">
              <a:lnSpc>
                <a:spcPts val="2380"/>
              </a:lnSpc>
            </a:pPr>
            <a:endParaRPr lang="en-US" sz="3999">
              <a:solidFill>
                <a:srgbClr val="5A5248"/>
              </a:solidFill>
              <a:latin typeface="Josefin Sans"/>
            </a:endParaRPr>
          </a:p>
          <a:p>
            <a:pPr algn="just">
              <a:lnSpc>
                <a:spcPts val="5599"/>
              </a:lnSpc>
            </a:pPr>
            <a:r>
              <a:rPr lang="en-US" sz="3999">
                <a:solidFill>
                  <a:srgbClr val="5A5248"/>
                </a:solidFill>
                <a:latin typeface="Josefin Sans"/>
              </a:rPr>
              <a:t>Hashtags</a:t>
            </a:r>
          </a:p>
          <a:p>
            <a:pPr algn="just">
              <a:lnSpc>
                <a:spcPts val="5599"/>
              </a:lnSpc>
            </a:pPr>
            <a:endParaRPr lang="en-US" sz="3999">
              <a:solidFill>
                <a:srgbClr val="5A5248"/>
              </a:solidFill>
              <a:latin typeface="Josefin Sans"/>
            </a:endParaRPr>
          </a:p>
          <a:p>
            <a:pPr algn="just">
              <a:lnSpc>
                <a:spcPts val="5599"/>
              </a:lnSpc>
            </a:pPr>
            <a:r>
              <a:rPr lang="en-US" sz="3999">
                <a:solidFill>
                  <a:srgbClr val="5A5248"/>
                </a:solidFill>
                <a:latin typeface="Josefin Sans"/>
              </a:rPr>
              <a:t>Links to photos </a:t>
            </a:r>
          </a:p>
        </p:txBody>
      </p:sp>
      <p:sp>
        <p:nvSpPr>
          <p:cNvPr id="9" name="AutoShape 9"/>
          <p:cNvSpPr/>
          <p:nvPr/>
        </p:nvSpPr>
        <p:spPr>
          <a:xfrm>
            <a:off x="8176243" y="1849486"/>
            <a:ext cx="2415297" cy="0"/>
          </a:xfrm>
          <a:prstGeom prst="line">
            <a:avLst/>
          </a:prstGeom>
          <a:ln w="38100" cap="flat">
            <a:solidFill>
              <a:srgbClr val="5B7462"/>
            </a:solidFill>
            <a:prstDash val="solid"/>
            <a:headEnd type="none" w="sm" len="sm"/>
            <a:tailEnd type="arrow" w="med" len="sm"/>
          </a:ln>
        </p:spPr>
      </p:sp>
      <p:sp>
        <p:nvSpPr>
          <p:cNvPr id="10" name="AutoShape 10"/>
          <p:cNvSpPr/>
          <p:nvPr/>
        </p:nvSpPr>
        <p:spPr>
          <a:xfrm>
            <a:off x="8176243" y="4001557"/>
            <a:ext cx="2415297" cy="0"/>
          </a:xfrm>
          <a:prstGeom prst="line">
            <a:avLst/>
          </a:prstGeom>
          <a:ln w="38100" cap="flat">
            <a:solidFill>
              <a:srgbClr val="5B7462"/>
            </a:solidFill>
            <a:prstDash val="solid"/>
            <a:headEnd type="none" w="sm" len="sm"/>
            <a:tailEnd type="arrow" w="med" len="sm"/>
          </a:ln>
        </p:spPr>
      </p:sp>
      <p:sp>
        <p:nvSpPr>
          <p:cNvPr id="11" name="AutoShape 11"/>
          <p:cNvSpPr/>
          <p:nvPr/>
        </p:nvSpPr>
        <p:spPr>
          <a:xfrm>
            <a:off x="8176243" y="4631079"/>
            <a:ext cx="2415297" cy="0"/>
          </a:xfrm>
          <a:prstGeom prst="line">
            <a:avLst/>
          </a:prstGeom>
          <a:ln w="38100" cap="flat">
            <a:solidFill>
              <a:srgbClr val="5B7462"/>
            </a:solidFill>
            <a:prstDash val="solid"/>
            <a:headEnd type="none" w="sm" len="sm"/>
            <a:tailEnd type="arrow" w="med" len="sm"/>
          </a:ln>
        </p:spPr>
      </p:sp>
      <p:sp>
        <p:nvSpPr>
          <p:cNvPr id="12" name="AutoShape 12"/>
          <p:cNvSpPr/>
          <p:nvPr/>
        </p:nvSpPr>
        <p:spPr>
          <a:xfrm>
            <a:off x="8176243" y="5669149"/>
            <a:ext cx="2415297" cy="0"/>
          </a:xfrm>
          <a:prstGeom prst="line">
            <a:avLst/>
          </a:prstGeom>
          <a:ln w="38100" cap="flat">
            <a:solidFill>
              <a:srgbClr val="5B7462"/>
            </a:solidFill>
            <a:prstDash val="solid"/>
            <a:headEnd type="none" w="sm" len="sm"/>
            <a:tailEnd type="arrow" w="med" len="sm"/>
          </a:ln>
        </p:spPr>
      </p:sp>
      <p:sp>
        <p:nvSpPr>
          <p:cNvPr id="13" name="AutoShape 13"/>
          <p:cNvSpPr/>
          <p:nvPr/>
        </p:nvSpPr>
        <p:spPr>
          <a:xfrm>
            <a:off x="8176243" y="6981610"/>
            <a:ext cx="2415297" cy="0"/>
          </a:xfrm>
          <a:prstGeom prst="line">
            <a:avLst/>
          </a:prstGeom>
          <a:ln w="38100" cap="flat">
            <a:solidFill>
              <a:srgbClr val="5B7462"/>
            </a:solidFill>
            <a:prstDash val="solid"/>
            <a:headEnd type="none" w="sm" len="sm"/>
            <a:tailEnd type="arrow" w="med" len="sm"/>
          </a:ln>
        </p:spPr>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057571" y="389756"/>
            <a:ext cx="1634824" cy="1634824"/>
          </a:xfrm>
          <a:prstGeom prst="rect">
            <a:avLst/>
          </a:prstGeom>
        </p:spPr>
      </p:pic>
      <p:sp>
        <p:nvSpPr>
          <p:cNvPr id="15" name="TextBox 15"/>
          <p:cNvSpPr txBox="1"/>
          <p:nvPr/>
        </p:nvSpPr>
        <p:spPr>
          <a:xfrm>
            <a:off x="1028700" y="574140"/>
            <a:ext cx="9051281" cy="895350"/>
          </a:xfrm>
          <a:prstGeom prst="rect">
            <a:avLst/>
          </a:prstGeom>
        </p:spPr>
        <p:txBody>
          <a:bodyPr lIns="0" tIns="0" rIns="0" bIns="0" rtlCol="0" anchor="t">
            <a:spAutoFit/>
          </a:bodyPr>
          <a:lstStyle/>
          <a:p>
            <a:pPr>
              <a:lnSpc>
                <a:spcPts val="6900"/>
              </a:lnSpc>
            </a:pPr>
            <a:r>
              <a:rPr lang="en-US" sz="6000">
                <a:solidFill>
                  <a:srgbClr val="317C47"/>
                </a:solidFill>
                <a:latin typeface="Prata"/>
              </a:rPr>
              <a:t> </a:t>
            </a:r>
            <a:r>
              <a:rPr lang="en-US" sz="6000">
                <a:solidFill>
                  <a:srgbClr val="000000"/>
                </a:solidFill>
                <a:latin typeface="Prata"/>
              </a:rPr>
              <a:t>Original Tweet:</a:t>
            </a:r>
          </a:p>
        </p:txBody>
      </p:sp>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666387" y="8909391"/>
            <a:ext cx="9042907" cy="312391"/>
          </a:xfrm>
          <a:prstGeom prst="rect">
            <a:avLst/>
          </a:prstGeom>
        </p:spPr>
      </p:pic>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341959" y="8871375"/>
            <a:ext cx="390132" cy="390132"/>
          </a:xfrm>
          <a:prstGeom prst="rect">
            <a:avLst/>
          </a:prstGeom>
        </p:spPr>
      </p:pic>
      <p:pic>
        <p:nvPicPr>
          <p:cNvPr id="18" name="Picture 18"/>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8992775" y="8871375"/>
            <a:ext cx="390132" cy="390132"/>
          </a:xfrm>
          <a:prstGeom prst="rect">
            <a:avLst/>
          </a:prstGeom>
        </p:spPr>
      </p:pic>
      <p:pic>
        <p:nvPicPr>
          <p:cNvPr id="19" name="Picture 19"/>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640332" y="8909391"/>
            <a:ext cx="390132" cy="390132"/>
          </a:xfrm>
          <a:prstGeom prst="rect">
            <a:avLst/>
          </a:prstGeom>
        </p:spPr>
      </p:pic>
      <p:sp>
        <p:nvSpPr>
          <p:cNvPr id="20" name="TextBox 20"/>
          <p:cNvSpPr txBox="1"/>
          <p:nvPr/>
        </p:nvSpPr>
        <p:spPr>
          <a:xfrm>
            <a:off x="5839004" y="9491179"/>
            <a:ext cx="139604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ORIGINAL TWEETS</a:t>
            </a:r>
          </a:p>
        </p:txBody>
      </p:sp>
      <p:sp>
        <p:nvSpPr>
          <p:cNvPr id="21" name="TextBox 21"/>
          <p:cNvSpPr txBox="1"/>
          <p:nvPr/>
        </p:nvSpPr>
        <p:spPr>
          <a:xfrm>
            <a:off x="8382660" y="9490741"/>
            <a:ext cx="16103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 CLEANING </a:t>
            </a:r>
          </a:p>
        </p:txBody>
      </p:sp>
      <p:sp>
        <p:nvSpPr>
          <p:cNvPr id="22" name="TextBox 22"/>
          <p:cNvSpPr txBox="1"/>
          <p:nvPr/>
        </p:nvSpPr>
        <p:spPr>
          <a:xfrm>
            <a:off x="11143618" y="9490741"/>
            <a:ext cx="13835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PRE-PROCESSING</a:t>
            </a:r>
          </a:p>
        </p:txBody>
      </p:sp>
      <p:pic>
        <p:nvPicPr>
          <p:cNvPr id="23" name="Picture 2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6276590" y="9786552"/>
            <a:ext cx="455502" cy="379309"/>
          </a:xfrm>
          <a:prstGeom prst="rect">
            <a:avLst/>
          </a:prstGeom>
        </p:spPr>
      </p:pic>
      <p:sp>
        <p:nvSpPr>
          <p:cNvPr id="24" name="AutoShape 24"/>
          <p:cNvSpPr/>
          <p:nvPr/>
        </p:nvSpPr>
        <p:spPr>
          <a:xfrm>
            <a:off x="8175258" y="2483816"/>
            <a:ext cx="2415297" cy="0"/>
          </a:xfrm>
          <a:prstGeom prst="line">
            <a:avLst/>
          </a:prstGeom>
          <a:ln w="38100" cap="flat">
            <a:solidFill>
              <a:srgbClr val="5B7462"/>
            </a:solidFill>
            <a:prstDash val="solid"/>
            <a:headEnd type="none" w="sm" len="sm"/>
            <a:tailEnd type="arrow" w="med" len="sm"/>
          </a:ln>
        </p:spPr>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3709294" y="9585768"/>
            <a:ext cx="4605058" cy="2475219"/>
          </a:xfrm>
          <a:prstGeom prst="rect">
            <a:avLst/>
          </a:prstGeom>
        </p:spPr>
      </p:pic>
      <p:pic>
        <p:nvPicPr>
          <p:cNvPr id="6" name="Picture 6"/>
          <p:cNvPicPr>
            <a:picLocks noChangeAspect="1"/>
          </p:cNvPicPr>
          <p:nvPr/>
        </p:nvPicPr>
        <p:blipFill>
          <a:blip r:embed="rId9">
            <a:alphaModFix amt="10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flipV="1">
            <a:off x="0" y="0"/>
            <a:ext cx="873100" cy="2024580"/>
          </a:xfrm>
          <a:prstGeom prst="rect">
            <a:avLst/>
          </a:prstGeom>
        </p:spPr>
      </p:pic>
      <p:pic>
        <p:nvPicPr>
          <p:cNvPr id="7" name="Picture 7"/>
          <p:cNvPicPr>
            <a:picLocks noChangeAspect="1"/>
          </p:cNvPicPr>
          <p:nvPr/>
        </p:nvPicPr>
        <p:blipFill>
          <a:blip r:embed="rId11"/>
          <a:srcRect b="8888"/>
          <a:stretch>
            <a:fillRect/>
          </a:stretch>
        </p:blipFill>
        <p:spPr>
          <a:xfrm>
            <a:off x="1028700" y="1658168"/>
            <a:ext cx="6181334" cy="6971898"/>
          </a:xfrm>
          <a:prstGeom prst="rect">
            <a:avLst/>
          </a:prstGeom>
        </p:spPr>
      </p:pic>
      <p:sp>
        <p:nvSpPr>
          <p:cNvPr id="8" name="TextBox 8"/>
          <p:cNvSpPr txBox="1"/>
          <p:nvPr/>
        </p:nvSpPr>
        <p:spPr>
          <a:xfrm>
            <a:off x="1028700" y="590550"/>
            <a:ext cx="9051281" cy="895350"/>
          </a:xfrm>
          <a:prstGeom prst="rect">
            <a:avLst/>
          </a:prstGeom>
        </p:spPr>
        <p:txBody>
          <a:bodyPr lIns="0" tIns="0" rIns="0" bIns="0" rtlCol="0" anchor="t">
            <a:spAutoFit/>
          </a:bodyPr>
          <a:lstStyle/>
          <a:p>
            <a:pPr>
              <a:lnSpc>
                <a:spcPts val="6900"/>
              </a:lnSpc>
            </a:pPr>
            <a:r>
              <a:rPr lang="en-US" sz="6000">
                <a:solidFill>
                  <a:srgbClr val="317C47"/>
                </a:solidFill>
                <a:latin typeface="Prata"/>
              </a:rPr>
              <a:t> </a:t>
            </a:r>
            <a:r>
              <a:rPr lang="en-US" sz="6000">
                <a:solidFill>
                  <a:srgbClr val="000000"/>
                </a:solidFill>
                <a:latin typeface="Prata"/>
              </a:rPr>
              <a:t>Original Tweet:</a:t>
            </a:r>
          </a:p>
        </p:txBody>
      </p:sp>
      <p:grpSp>
        <p:nvGrpSpPr>
          <p:cNvPr id="9" name="Group 9"/>
          <p:cNvGrpSpPr/>
          <p:nvPr/>
        </p:nvGrpSpPr>
        <p:grpSpPr>
          <a:xfrm>
            <a:off x="7913055" y="2024580"/>
            <a:ext cx="9550095" cy="5203825"/>
            <a:chOff x="0" y="0"/>
            <a:chExt cx="12733460" cy="6938433"/>
          </a:xfrm>
        </p:grpSpPr>
        <p:sp>
          <p:nvSpPr>
            <p:cNvPr id="10" name="AutoShape 10"/>
            <p:cNvSpPr/>
            <p:nvPr/>
          </p:nvSpPr>
          <p:spPr>
            <a:xfrm>
              <a:off x="0" y="367877"/>
              <a:ext cx="3220396" cy="0"/>
            </a:xfrm>
            <a:prstGeom prst="line">
              <a:avLst/>
            </a:prstGeom>
            <a:ln w="50800" cap="flat">
              <a:solidFill>
                <a:srgbClr val="5B7462"/>
              </a:solidFill>
              <a:prstDash val="solid"/>
              <a:headEnd type="none" w="sm" len="sm"/>
              <a:tailEnd type="arrow" w="med" len="sm"/>
            </a:ln>
          </p:spPr>
        </p:sp>
        <p:sp>
          <p:nvSpPr>
            <p:cNvPr id="11" name="AutoShape 11"/>
            <p:cNvSpPr/>
            <p:nvPr/>
          </p:nvSpPr>
          <p:spPr>
            <a:xfrm>
              <a:off x="0" y="2838633"/>
              <a:ext cx="3220396" cy="0"/>
            </a:xfrm>
            <a:prstGeom prst="line">
              <a:avLst/>
            </a:prstGeom>
            <a:ln w="50800" cap="flat">
              <a:solidFill>
                <a:srgbClr val="5B7462"/>
              </a:solidFill>
              <a:prstDash val="solid"/>
              <a:headEnd type="none" w="sm" len="sm"/>
              <a:tailEnd type="arrow" w="med" len="sm"/>
            </a:ln>
          </p:spPr>
        </p:sp>
        <p:sp>
          <p:nvSpPr>
            <p:cNvPr id="12" name="AutoShape 12"/>
            <p:cNvSpPr/>
            <p:nvPr/>
          </p:nvSpPr>
          <p:spPr>
            <a:xfrm>
              <a:off x="0" y="5639782"/>
              <a:ext cx="3220396" cy="0"/>
            </a:xfrm>
            <a:prstGeom prst="line">
              <a:avLst/>
            </a:prstGeom>
            <a:ln w="50800" cap="flat">
              <a:solidFill>
                <a:srgbClr val="5B7462"/>
              </a:solidFill>
              <a:prstDash val="solid"/>
              <a:headEnd type="none" w="sm" len="sm"/>
              <a:tailEnd type="arrow" w="med" len="sm"/>
            </a:ln>
          </p:spPr>
        </p:sp>
        <p:sp>
          <p:nvSpPr>
            <p:cNvPr id="13" name="TextBox 13"/>
            <p:cNvSpPr txBox="1"/>
            <p:nvPr/>
          </p:nvSpPr>
          <p:spPr>
            <a:xfrm>
              <a:off x="3701903" y="-85725"/>
              <a:ext cx="9031557" cy="7024158"/>
            </a:xfrm>
            <a:prstGeom prst="rect">
              <a:avLst/>
            </a:prstGeom>
          </p:spPr>
          <p:txBody>
            <a:bodyPr lIns="0" tIns="0" rIns="0" bIns="0" rtlCol="0" anchor="t">
              <a:spAutoFit/>
            </a:bodyPr>
            <a:lstStyle/>
            <a:p>
              <a:pPr>
                <a:lnSpc>
                  <a:spcPts val="5599"/>
                </a:lnSpc>
              </a:pPr>
              <a:r>
                <a:rPr lang="en-US" sz="3999">
                  <a:solidFill>
                    <a:srgbClr val="5A5248"/>
                  </a:solidFill>
                  <a:latin typeface="Josefin Sans"/>
                </a:rPr>
                <a:t>UTF-encodings: ' -&gt; Â </a:t>
              </a:r>
            </a:p>
            <a:p>
              <a:pPr>
                <a:lnSpc>
                  <a:spcPts val="8539"/>
                </a:lnSpc>
              </a:pPr>
              <a:endParaRPr lang="en-US" sz="3999">
                <a:solidFill>
                  <a:srgbClr val="5A5248"/>
                </a:solidFill>
                <a:latin typeface="Josefin Sans"/>
              </a:endParaRPr>
            </a:p>
            <a:p>
              <a:pPr>
                <a:lnSpc>
                  <a:spcPts val="5599"/>
                </a:lnSpc>
              </a:pPr>
              <a:r>
                <a:rPr lang="en-US" sz="3999">
                  <a:solidFill>
                    <a:srgbClr val="5A5248"/>
                  </a:solidFill>
                  <a:latin typeface="Josefin Sans"/>
                </a:rPr>
                <a:t>Mentions: @ +users</a:t>
              </a:r>
            </a:p>
            <a:p>
              <a:pPr>
                <a:lnSpc>
                  <a:spcPts val="5599"/>
                </a:lnSpc>
              </a:pPr>
              <a:endParaRPr lang="en-US" sz="3999">
                <a:solidFill>
                  <a:srgbClr val="5A5248"/>
                </a:solidFill>
                <a:latin typeface="Josefin Sans"/>
              </a:endParaRPr>
            </a:p>
            <a:p>
              <a:pPr>
                <a:lnSpc>
                  <a:spcPts val="5599"/>
                </a:lnSpc>
              </a:pPr>
              <a:endParaRPr lang="en-US" sz="3999">
                <a:solidFill>
                  <a:srgbClr val="5A5248"/>
                </a:solidFill>
                <a:latin typeface="Josefin Sans"/>
              </a:endParaRPr>
            </a:p>
            <a:p>
              <a:pPr>
                <a:lnSpc>
                  <a:spcPts val="5599"/>
                </a:lnSpc>
              </a:pPr>
              <a:r>
                <a:rPr lang="en-US" sz="3999">
                  <a:solidFill>
                    <a:srgbClr val="5A5248"/>
                  </a:solidFill>
                  <a:latin typeface="Josefin Sans"/>
                </a:rPr>
                <a:t>Links to external contents </a:t>
              </a:r>
            </a:p>
            <a:p>
              <a:pPr algn="ctr">
                <a:lnSpc>
                  <a:spcPts val="5599"/>
                </a:lnSpc>
              </a:pPr>
              <a:r>
                <a:rPr lang="en-US" sz="3999">
                  <a:solidFill>
                    <a:srgbClr val="5A5248"/>
                  </a:solidFill>
                  <a:latin typeface="Josefin Sans"/>
                </a:rPr>
                <a:t> </a:t>
              </a:r>
            </a:p>
          </p:txBody>
        </p:sp>
      </p:grpSp>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666387" y="8909391"/>
            <a:ext cx="9042907" cy="312391"/>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341959" y="8871375"/>
            <a:ext cx="390132" cy="390132"/>
          </a:xfrm>
          <a:prstGeom prst="rect">
            <a:avLst/>
          </a:prstGeom>
        </p:spPr>
      </p:pic>
      <p:pic>
        <p:nvPicPr>
          <p:cNvPr id="16" name="Picture 1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992775" y="8871375"/>
            <a:ext cx="390132" cy="390132"/>
          </a:xfrm>
          <a:prstGeom prst="rect">
            <a:avLst/>
          </a:prstGeom>
        </p:spPr>
      </p:pic>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1640332" y="8909391"/>
            <a:ext cx="390132" cy="390132"/>
          </a:xfrm>
          <a:prstGeom prst="rect">
            <a:avLst/>
          </a:prstGeom>
        </p:spPr>
      </p:pic>
      <p:sp>
        <p:nvSpPr>
          <p:cNvPr id="18" name="TextBox 18"/>
          <p:cNvSpPr txBox="1"/>
          <p:nvPr/>
        </p:nvSpPr>
        <p:spPr>
          <a:xfrm>
            <a:off x="5839004" y="9491179"/>
            <a:ext cx="139604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ORIGINAL TWEETS</a:t>
            </a:r>
          </a:p>
        </p:txBody>
      </p:sp>
      <p:sp>
        <p:nvSpPr>
          <p:cNvPr id="19" name="TextBox 19"/>
          <p:cNvSpPr txBox="1"/>
          <p:nvPr/>
        </p:nvSpPr>
        <p:spPr>
          <a:xfrm>
            <a:off x="8382660" y="9490741"/>
            <a:ext cx="16103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 CLEANING </a:t>
            </a:r>
          </a:p>
        </p:txBody>
      </p:sp>
      <p:sp>
        <p:nvSpPr>
          <p:cNvPr id="20" name="TextBox 20"/>
          <p:cNvSpPr txBox="1"/>
          <p:nvPr/>
        </p:nvSpPr>
        <p:spPr>
          <a:xfrm>
            <a:off x="11143618" y="9490741"/>
            <a:ext cx="13835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PRE-PROCESSING</a:t>
            </a:r>
          </a:p>
        </p:txBody>
      </p:sp>
      <p:pic>
        <p:nvPicPr>
          <p:cNvPr id="21" name="Picture 2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6276590" y="9786552"/>
            <a:ext cx="455502" cy="379309"/>
          </a:xfrm>
          <a:prstGeom prst="rect">
            <a:avLst/>
          </a:prstGeom>
        </p:spPr>
      </p:pic>
      <p:pic>
        <p:nvPicPr>
          <p:cNvPr id="22" name="Picture 22"/>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057571" y="389756"/>
            <a:ext cx="1634824" cy="1634824"/>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3709294" y="9585768"/>
            <a:ext cx="4605058" cy="2475219"/>
          </a:xfrm>
          <a:prstGeom prst="rect">
            <a:avLst/>
          </a:prstGeom>
        </p:spPr>
      </p:pic>
      <p:pic>
        <p:nvPicPr>
          <p:cNvPr id="6" name="Picture 6"/>
          <p:cNvPicPr>
            <a:picLocks noChangeAspect="1"/>
          </p:cNvPicPr>
          <p:nvPr/>
        </p:nvPicPr>
        <p:blipFill>
          <a:blip r:embed="rId9">
            <a:alphaModFix amt="10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flipV="1">
            <a:off x="0" y="0"/>
            <a:ext cx="873100" cy="2024580"/>
          </a:xfrm>
          <a:prstGeom prst="rect">
            <a:avLst/>
          </a:prstGeom>
        </p:spPr>
      </p:pic>
      <p:grpSp>
        <p:nvGrpSpPr>
          <p:cNvPr id="7" name="Group 7"/>
          <p:cNvGrpSpPr/>
          <p:nvPr/>
        </p:nvGrpSpPr>
        <p:grpSpPr>
          <a:xfrm>
            <a:off x="8176243" y="2669121"/>
            <a:ext cx="8075472" cy="3268445"/>
            <a:chOff x="0" y="0"/>
            <a:chExt cx="10767296" cy="4357927"/>
          </a:xfrm>
        </p:grpSpPr>
        <p:sp>
          <p:nvSpPr>
            <p:cNvPr id="8" name="TextBox 8"/>
            <p:cNvSpPr txBox="1"/>
            <p:nvPr/>
          </p:nvSpPr>
          <p:spPr>
            <a:xfrm>
              <a:off x="4001371" y="-85725"/>
              <a:ext cx="6765925" cy="4443652"/>
            </a:xfrm>
            <a:prstGeom prst="rect">
              <a:avLst/>
            </a:prstGeom>
          </p:spPr>
          <p:txBody>
            <a:bodyPr lIns="0" tIns="0" rIns="0" bIns="0" rtlCol="0" anchor="t">
              <a:spAutoFit/>
            </a:bodyPr>
            <a:lstStyle/>
            <a:p>
              <a:pPr algn="just">
                <a:lnSpc>
                  <a:spcPts val="5599"/>
                </a:lnSpc>
              </a:pPr>
              <a:r>
                <a:rPr lang="en-US" sz="3999">
                  <a:solidFill>
                    <a:srgbClr val="5A5248"/>
                  </a:solidFill>
                  <a:latin typeface="Josefin Sans"/>
                </a:rPr>
                <a:t>Emojis</a:t>
              </a:r>
            </a:p>
            <a:p>
              <a:pPr algn="just">
                <a:lnSpc>
                  <a:spcPts val="4060"/>
                </a:lnSpc>
              </a:pPr>
              <a:r>
                <a:rPr lang="en-US" sz="2900">
                  <a:solidFill>
                    <a:srgbClr val="5A5248"/>
                  </a:solidFill>
                  <a:latin typeface="Josefin Sans"/>
                </a:rPr>
                <a:t> </a:t>
              </a:r>
            </a:p>
            <a:p>
              <a:pPr algn="just">
                <a:lnSpc>
                  <a:spcPts val="3080"/>
                </a:lnSpc>
              </a:pPr>
              <a:endParaRPr lang="en-US" sz="2900">
                <a:solidFill>
                  <a:srgbClr val="5A5248"/>
                </a:solidFill>
                <a:latin typeface="Josefin Sans"/>
              </a:endParaRPr>
            </a:p>
            <a:p>
              <a:pPr algn="just">
                <a:lnSpc>
                  <a:spcPts val="3359"/>
                </a:lnSpc>
              </a:pPr>
              <a:r>
                <a:rPr lang="en-US" sz="3999">
                  <a:solidFill>
                    <a:srgbClr val="5A5248"/>
                  </a:solidFill>
                  <a:latin typeface="Josefin Sans"/>
                </a:rPr>
                <a:t>Numbers: 15%, 2020</a:t>
              </a:r>
            </a:p>
            <a:p>
              <a:pPr algn="just">
                <a:lnSpc>
                  <a:spcPts val="1428"/>
                </a:lnSpc>
              </a:pPr>
              <a:endParaRPr lang="en-US" sz="3999">
                <a:solidFill>
                  <a:srgbClr val="5A5248"/>
                </a:solidFill>
                <a:latin typeface="Josefin Sans"/>
              </a:endParaRPr>
            </a:p>
            <a:p>
              <a:pPr algn="just">
                <a:lnSpc>
                  <a:spcPts val="84"/>
                </a:lnSpc>
              </a:pPr>
              <a:endParaRPr lang="en-US" sz="3999">
                <a:solidFill>
                  <a:srgbClr val="5A5248"/>
                </a:solidFill>
                <a:latin typeface="Josefin Sans"/>
              </a:endParaRPr>
            </a:p>
            <a:p>
              <a:pPr algn="just">
                <a:lnSpc>
                  <a:spcPts val="3359"/>
                </a:lnSpc>
              </a:pPr>
              <a:r>
                <a:rPr lang="en-US" sz="3999">
                  <a:solidFill>
                    <a:srgbClr val="5A5248"/>
                  </a:solidFill>
                  <a:latin typeface="Josefin Sans"/>
                </a:rPr>
                <a:t>Special Char: #</a:t>
              </a:r>
            </a:p>
            <a:p>
              <a:pPr algn="just">
                <a:lnSpc>
                  <a:spcPts val="5599"/>
                </a:lnSpc>
              </a:pPr>
              <a:endParaRPr lang="en-US" sz="3999">
                <a:solidFill>
                  <a:srgbClr val="5A5248"/>
                </a:solidFill>
                <a:latin typeface="Josefin Sans"/>
              </a:endParaRPr>
            </a:p>
          </p:txBody>
        </p:sp>
        <p:sp>
          <p:nvSpPr>
            <p:cNvPr id="9" name="AutoShape 9"/>
            <p:cNvSpPr/>
            <p:nvPr/>
          </p:nvSpPr>
          <p:spPr>
            <a:xfrm>
              <a:off x="0" y="408509"/>
              <a:ext cx="3220396" cy="0"/>
            </a:xfrm>
            <a:prstGeom prst="line">
              <a:avLst/>
            </a:prstGeom>
            <a:ln w="50800" cap="flat">
              <a:solidFill>
                <a:srgbClr val="5B7462"/>
              </a:solidFill>
              <a:prstDash val="solid"/>
              <a:headEnd type="none" w="sm" len="sm"/>
              <a:tailEnd type="arrow" w="med" len="sm"/>
            </a:ln>
          </p:spPr>
        </p:sp>
        <p:sp>
          <p:nvSpPr>
            <p:cNvPr id="10" name="AutoShape 10"/>
            <p:cNvSpPr/>
            <p:nvPr/>
          </p:nvSpPr>
          <p:spPr>
            <a:xfrm>
              <a:off x="0" y="2597244"/>
              <a:ext cx="3220396" cy="0"/>
            </a:xfrm>
            <a:prstGeom prst="line">
              <a:avLst/>
            </a:prstGeom>
            <a:ln w="50800" cap="flat">
              <a:solidFill>
                <a:srgbClr val="5B7462"/>
              </a:solidFill>
              <a:prstDash val="solid"/>
              <a:headEnd type="none" w="sm" len="sm"/>
              <a:tailEnd type="arrow" w="med" len="sm"/>
            </a:ln>
          </p:spPr>
        </p:sp>
      </p:grpSp>
      <p:pic>
        <p:nvPicPr>
          <p:cNvPr id="11" name="Picture 11"/>
          <p:cNvPicPr>
            <a:picLocks noChangeAspect="1"/>
          </p:cNvPicPr>
          <p:nvPr/>
        </p:nvPicPr>
        <p:blipFill>
          <a:blip r:embed="rId11"/>
          <a:srcRect/>
          <a:stretch>
            <a:fillRect/>
          </a:stretch>
        </p:blipFill>
        <p:spPr>
          <a:xfrm>
            <a:off x="1028700" y="2369210"/>
            <a:ext cx="6697119" cy="5548579"/>
          </a:xfrm>
          <a:prstGeom prst="rect">
            <a:avLst/>
          </a:prstGeom>
        </p:spPr>
      </p:pic>
      <p:sp>
        <p:nvSpPr>
          <p:cNvPr id="12" name="TextBox 12"/>
          <p:cNvSpPr txBox="1"/>
          <p:nvPr/>
        </p:nvSpPr>
        <p:spPr>
          <a:xfrm>
            <a:off x="1028700" y="590550"/>
            <a:ext cx="9051281" cy="895350"/>
          </a:xfrm>
          <a:prstGeom prst="rect">
            <a:avLst/>
          </a:prstGeom>
        </p:spPr>
        <p:txBody>
          <a:bodyPr lIns="0" tIns="0" rIns="0" bIns="0" rtlCol="0" anchor="t">
            <a:spAutoFit/>
          </a:bodyPr>
          <a:lstStyle/>
          <a:p>
            <a:pPr>
              <a:lnSpc>
                <a:spcPts val="6900"/>
              </a:lnSpc>
            </a:pPr>
            <a:r>
              <a:rPr lang="en-US" sz="6000">
                <a:solidFill>
                  <a:srgbClr val="000000"/>
                </a:solidFill>
                <a:latin typeface="Prata"/>
              </a:rPr>
              <a:t> Original Tweet:</a:t>
            </a:r>
          </a:p>
        </p:txBody>
      </p:sp>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666387" y="8909391"/>
            <a:ext cx="9042907" cy="312391"/>
          </a:xfrm>
          <a:prstGeom prst="rect">
            <a:avLst/>
          </a:prstGeom>
        </p:spPr>
      </p:pic>
      <p:pic>
        <p:nvPicPr>
          <p:cNvPr id="14" name="Picture 14"/>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341959" y="8871375"/>
            <a:ext cx="390132" cy="390132"/>
          </a:xfrm>
          <a:prstGeom prst="rect">
            <a:avLst/>
          </a:prstGeom>
        </p:spPr>
      </p:pic>
      <p:pic>
        <p:nvPicPr>
          <p:cNvPr id="15" name="Picture 15"/>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992775" y="8871375"/>
            <a:ext cx="390132" cy="390132"/>
          </a:xfrm>
          <a:prstGeom prst="rect">
            <a:avLst/>
          </a:prstGeom>
        </p:spPr>
      </p:pic>
      <p:pic>
        <p:nvPicPr>
          <p:cNvPr id="16" name="Picture 1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1640332" y="8909391"/>
            <a:ext cx="390132" cy="390132"/>
          </a:xfrm>
          <a:prstGeom prst="rect">
            <a:avLst/>
          </a:prstGeom>
        </p:spPr>
      </p:pic>
      <p:sp>
        <p:nvSpPr>
          <p:cNvPr id="17" name="TextBox 17"/>
          <p:cNvSpPr txBox="1"/>
          <p:nvPr/>
        </p:nvSpPr>
        <p:spPr>
          <a:xfrm>
            <a:off x="5839004" y="9491179"/>
            <a:ext cx="139604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ORIGINAL TWEETS</a:t>
            </a:r>
          </a:p>
        </p:txBody>
      </p:sp>
      <p:sp>
        <p:nvSpPr>
          <p:cNvPr id="18" name="TextBox 18"/>
          <p:cNvSpPr txBox="1"/>
          <p:nvPr/>
        </p:nvSpPr>
        <p:spPr>
          <a:xfrm>
            <a:off x="8382660" y="9490741"/>
            <a:ext cx="16103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 CLEANING </a:t>
            </a:r>
          </a:p>
        </p:txBody>
      </p:sp>
      <p:sp>
        <p:nvSpPr>
          <p:cNvPr id="19" name="TextBox 19"/>
          <p:cNvSpPr txBox="1"/>
          <p:nvPr/>
        </p:nvSpPr>
        <p:spPr>
          <a:xfrm>
            <a:off x="11143618" y="9490741"/>
            <a:ext cx="13835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PRE-PROCESSING</a:t>
            </a:r>
          </a:p>
        </p:txBody>
      </p:sp>
      <p:pic>
        <p:nvPicPr>
          <p:cNvPr id="20" name="Picture 2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6276590" y="9786552"/>
            <a:ext cx="455502" cy="379309"/>
          </a:xfrm>
          <a:prstGeom prst="rect">
            <a:avLst/>
          </a:prstGeom>
        </p:spPr>
      </p:pic>
      <p:pic>
        <p:nvPicPr>
          <p:cNvPr id="21" name="Picture 21"/>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057571" y="389756"/>
            <a:ext cx="1634824" cy="1634824"/>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2127" y="8662466"/>
            <a:ext cx="775789" cy="773850"/>
          </a:xfrm>
          <a:prstGeom prst="rect">
            <a:avLst/>
          </a:prstGeom>
        </p:spPr>
      </p:pic>
      <p:pic>
        <p:nvPicPr>
          <p:cNvPr id="3" name="Picture 3"/>
          <p:cNvPicPr>
            <a:picLocks noChangeAspect="1"/>
          </p:cNvPicPr>
          <p:nvPr/>
        </p:nvPicPr>
        <p:blipFill>
          <a:blip r:embed="rId4">
            <a:alphaModFix amt="2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6">
            <a:alphaModFix amt="10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3709294" y="7811781"/>
            <a:ext cx="4605058" cy="2475219"/>
          </a:xfrm>
          <a:prstGeom prst="rect">
            <a:avLst/>
          </a:prstGeom>
        </p:spPr>
      </p:pic>
      <p:pic>
        <p:nvPicPr>
          <p:cNvPr id="5" name="Picture 5"/>
          <p:cNvPicPr>
            <a:picLocks noChangeAspect="1"/>
          </p:cNvPicPr>
          <p:nvPr/>
        </p:nvPicPr>
        <p:blipFill>
          <a:blip r:embed="rId8">
            <a:alphaModFix amt="10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0" y="0"/>
            <a:ext cx="873100" cy="2024580"/>
          </a:xfrm>
          <a:prstGeom prst="rect">
            <a:avLst/>
          </a:prstGeom>
        </p:spPr>
      </p:pic>
      <p:grpSp>
        <p:nvGrpSpPr>
          <p:cNvPr id="6" name="Group 6"/>
          <p:cNvGrpSpPr/>
          <p:nvPr/>
        </p:nvGrpSpPr>
        <p:grpSpPr>
          <a:xfrm>
            <a:off x="1243755" y="2810733"/>
            <a:ext cx="16015545" cy="5581650"/>
            <a:chOff x="0" y="0"/>
            <a:chExt cx="4218086" cy="1470064"/>
          </a:xfrm>
        </p:grpSpPr>
        <p:sp>
          <p:nvSpPr>
            <p:cNvPr id="7" name="Freeform 7"/>
            <p:cNvSpPr/>
            <p:nvPr/>
          </p:nvSpPr>
          <p:spPr>
            <a:xfrm>
              <a:off x="0" y="0"/>
              <a:ext cx="4218086" cy="1470064"/>
            </a:xfrm>
            <a:custGeom>
              <a:avLst/>
              <a:gdLst/>
              <a:ahLst/>
              <a:cxnLst/>
              <a:rect l="l" t="t" r="r" b="b"/>
              <a:pathLst>
                <a:path w="4218086" h="1470064">
                  <a:moveTo>
                    <a:pt x="0" y="0"/>
                  </a:moveTo>
                  <a:lnTo>
                    <a:pt x="4218086" y="0"/>
                  </a:lnTo>
                  <a:lnTo>
                    <a:pt x="4218086" y="1470064"/>
                  </a:lnTo>
                  <a:lnTo>
                    <a:pt x="0" y="1470064"/>
                  </a:lnTo>
                  <a:close/>
                </a:path>
              </a:pathLst>
            </a:custGeom>
            <a:solidFill>
              <a:srgbClr val="E4F4FF"/>
            </a:solidFill>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2703"/>
                </a:lnSpc>
              </a:pPr>
              <a:endParaRPr/>
            </a:p>
          </p:txBody>
        </p:sp>
      </p:grpSp>
      <p:graphicFrame>
        <p:nvGraphicFramePr>
          <p:cNvPr id="9" name="Table 9"/>
          <p:cNvGraphicFramePr>
            <a:graphicFrameLocks noGrp="1"/>
          </p:cNvGraphicFramePr>
          <p:nvPr/>
        </p:nvGraphicFramePr>
        <p:xfrm>
          <a:off x="1243755" y="2810733"/>
          <a:ext cx="16039278" cy="5546598"/>
        </p:xfrm>
        <a:graphic>
          <a:graphicData uri="http://schemas.openxmlformats.org/drawingml/2006/table">
            <a:tbl>
              <a:tblPr/>
              <a:tblGrid>
                <a:gridCol w="3935122">
                  <a:extLst>
                    <a:ext uri="{9D8B030D-6E8A-4147-A177-3AD203B41FA5}">
                      <a16:colId xmlns:a16="http://schemas.microsoft.com/office/drawing/2014/main" val="20000"/>
                    </a:ext>
                  </a:extLst>
                </a:gridCol>
                <a:gridCol w="12104156">
                  <a:extLst>
                    <a:ext uri="{9D8B030D-6E8A-4147-A177-3AD203B41FA5}">
                      <a16:colId xmlns:a16="http://schemas.microsoft.com/office/drawing/2014/main" val="20001"/>
                    </a:ext>
                  </a:extLst>
                </a:gridCol>
              </a:tblGrid>
              <a:tr h="1074946">
                <a:tc>
                  <a:txBody>
                    <a:bodyPr/>
                    <a:lstStyle/>
                    <a:p>
                      <a:pPr algn="ctr">
                        <a:lnSpc>
                          <a:spcPts val="4900"/>
                        </a:lnSpc>
                        <a:defRPr/>
                      </a:pPr>
                      <a:r>
                        <a:rPr lang="en-US" sz="3500">
                          <a:solidFill>
                            <a:srgbClr val="5A5248"/>
                          </a:solidFill>
                          <a:latin typeface="Josefin Sans"/>
                        </a:rPr>
                        <a:t>Convert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0"/>
                        </a:lnSpc>
                        <a:defRPr/>
                      </a:pPr>
                      <a:r>
                        <a:rPr lang="en-US" sz="3500">
                          <a:solidFill>
                            <a:srgbClr val="5A5248"/>
                          </a:solidFill>
                          <a:latin typeface="Josefin Sans"/>
                        </a:rPr>
                        <a:t>All to lower cases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21760">
                <a:tc>
                  <a:txBody>
                    <a:bodyPr/>
                    <a:lstStyle/>
                    <a:p>
                      <a:pPr algn="ctr">
                        <a:lnSpc>
                          <a:spcPts val="4900"/>
                        </a:lnSpc>
                        <a:defRPr/>
                      </a:pPr>
                      <a:r>
                        <a:rPr lang="en-US" sz="3500">
                          <a:solidFill>
                            <a:srgbClr val="5A5248"/>
                          </a:solidFill>
                          <a:latin typeface="Josefin Sans"/>
                        </a:rPr>
                        <a:t>Remove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0"/>
                        </a:lnSpc>
                        <a:defRPr/>
                      </a:pPr>
                      <a:r>
                        <a:rPr lang="en-US" sz="3500">
                          <a:solidFill>
                            <a:srgbClr val="5A5248"/>
                          </a:solidFill>
                          <a:latin typeface="Josefin Sans"/>
                        </a:rPr>
                        <a:t>Stop words, punctuations, numbers, special characters, white-spaces and line breakers, hashtags, mentions, links, emojis, utf-encodings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74946">
                <a:tc>
                  <a:txBody>
                    <a:bodyPr/>
                    <a:lstStyle/>
                    <a:p>
                      <a:pPr algn="ctr">
                        <a:lnSpc>
                          <a:spcPts val="4900"/>
                        </a:lnSpc>
                        <a:defRPr/>
                      </a:pPr>
                      <a:r>
                        <a:rPr lang="en-US" sz="3500">
                          <a:solidFill>
                            <a:srgbClr val="5A5248"/>
                          </a:solidFill>
                          <a:latin typeface="Josefin Sans"/>
                        </a:rPr>
                        <a:t>Lemmatization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0"/>
                        </a:lnSpc>
                        <a:defRPr/>
                      </a:pPr>
                      <a:r>
                        <a:rPr lang="en-US" sz="3500">
                          <a:solidFill>
                            <a:srgbClr val="5A5248"/>
                          </a:solidFill>
                          <a:latin typeface="Josefin Sans"/>
                        </a:rPr>
                        <a:t>Reduce words to base forms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74946">
                <a:tc>
                  <a:txBody>
                    <a:bodyPr/>
                    <a:lstStyle/>
                    <a:p>
                      <a:pPr algn="ctr">
                        <a:lnSpc>
                          <a:spcPts val="4900"/>
                        </a:lnSpc>
                        <a:defRPr/>
                      </a:pPr>
                      <a:r>
                        <a:rPr lang="en-US" sz="3500">
                          <a:solidFill>
                            <a:srgbClr val="5A5248"/>
                          </a:solidFill>
                          <a:latin typeface="Josefin Sans"/>
                        </a:rPr>
                        <a:t>Tokenization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0"/>
                        </a:lnSpc>
                        <a:defRPr/>
                      </a:pPr>
                      <a:r>
                        <a:rPr lang="en-US" sz="3500">
                          <a:solidFill>
                            <a:srgbClr val="5A5248"/>
                          </a:solidFill>
                          <a:latin typeface="Josefin Sans"/>
                        </a:rPr>
                        <a:t>Break text into small units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470983" y="379329"/>
            <a:ext cx="1788317" cy="1645252"/>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622546" y="8957533"/>
            <a:ext cx="9042907" cy="312391"/>
          </a:xfrm>
          <a:prstGeom prst="rect">
            <a:avLst/>
          </a:prstGeom>
        </p:spPr>
      </p:pic>
      <p:pic>
        <p:nvPicPr>
          <p:cNvPr id="12" name="Picture 1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916249" y="9891405"/>
            <a:ext cx="455502" cy="379309"/>
          </a:xfrm>
          <a:prstGeom prst="rect">
            <a:avLst/>
          </a:prstGeom>
        </p:spPr>
      </p:pic>
      <p:pic>
        <p:nvPicPr>
          <p:cNvPr id="13" name="Picture 1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269018" y="8957533"/>
            <a:ext cx="390132" cy="390132"/>
          </a:xfrm>
          <a:prstGeom prst="rect">
            <a:avLst/>
          </a:prstGeom>
        </p:spPr>
      </p:pic>
      <p:pic>
        <p:nvPicPr>
          <p:cNvPr id="14" name="Picture 14"/>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8994366" y="8957533"/>
            <a:ext cx="390132" cy="390132"/>
          </a:xfrm>
          <a:prstGeom prst="rect">
            <a:avLst/>
          </a:prstGeom>
        </p:spPr>
      </p:pic>
      <p:pic>
        <p:nvPicPr>
          <p:cNvPr id="15" name="Picture 15"/>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1718123" y="8957533"/>
            <a:ext cx="390132" cy="390132"/>
          </a:xfrm>
          <a:prstGeom prst="rect">
            <a:avLst/>
          </a:prstGeom>
        </p:spPr>
      </p:pic>
      <p:sp>
        <p:nvSpPr>
          <p:cNvPr id="16" name="TextBox 16"/>
          <p:cNvSpPr txBox="1"/>
          <p:nvPr/>
        </p:nvSpPr>
        <p:spPr>
          <a:xfrm>
            <a:off x="1243755" y="1031340"/>
            <a:ext cx="14293064" cy="895350"/>
          </a:xfrm>
          <a:prstGeom prst="rect">
            <a:avLst/>
          </a:prstGeom>
        </p:spPr>
        <p:txBody>
          <a:bodyPr lIns="0" tIns="0" rIns="0" bIns="0" rtlCol="0" anchor="t">
            <a:spAutoFit/>
          </a:bodyPr>
          <a:lstStyle/>
          <a:p>
            <a:pPr>
              <a:lnSpc>
                <a:spcPts val="6900"/>
              </a:lnSpc>
            </a:pPr>
            <a:r>
              <a:rPr lang="en-US" sz="6000">
                <a:solidFill>
                  <a:srgbClr val="317C47"/>
                </a:solidFill>
                <a:latin typeface="Prata"/>
              </a:rPr>
              <a:t> </a:t>
            </a:r>
            <a:r>
              <a:rPr lang="en-US" sz="6000">
                <a:solidFill>
                  <a:srgbClr val="000000"/>
                </a:solidFill>
                <a:latin typeface="Prata"/>
              </a:rPr>
              <a:t>Data Cleaning:</a:t>
            </a:r>
          </a:p>
        </p:txBody>
      </p:sp>
      <p:sp>
        <p:nvSpPr>
          <p:cNvPr id="17" name="TextBox 17"/>
          <p:cNvSpPr txBox="1"/>
          <p:nvPr/>
        </p:nvSpPr>
        <p:spPr>
          <a:xfrm>
            <a:off x="5795163" y="9539321"/>
            <a:ext cx="139604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ORIGINAL TWEETS</a:t>
            </a:r>
          </a:p>
        </p:txBody>
      </p:sp>
      <p:sp>
        <p:nvSpPr>
          <p:cNvPr id="18" name="TextBox 18"/>
          <p:cNvSpPr txBox="1"/>
          <p:nvPr/>
        </p:nvSpPr>
        <p:spPr>
          <a:xfrm>
            <a:off x="8338820" y="9538883"/>
            <a:ext cx="16103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 CLEANING </a:t>
            </a:r>
          </a:p>
        </p:txBody>
      </p:sp>
      <p:sp>
        <p:nvSpPr>
          <p:cNvPr id="19" name="TextBox 19"/>
          <p:cNvSpPr txBox="1"/>
          <p:nvPr/>
        </p:nvSpPr>
        <p:spPr>
          <a:xfrm>
            <a:off x="11099777" y="9538883"/>
            <a:ext cx="13835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PRE-PROCESSING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3709294" y="9585768"/>
            <a:ext cx="4605058" cy="2475219"/>
          </a:xfrm>
          <a:prstGeom prst="rect">
            <a:avLst/>
          </a:prstGeom>
        </p:spPr>
      </p:pic>
      <p:pic>
        <p:nvPicPr>
          <p:cNvPr id="6" name="Picture 6"/>
          <p:cNvPicPr>
            <a:picLocks noChangeAspect="1"/>
          </p:cNvPicPr>
          <p:nvPr/>
        </p:nvPicPr>
        <p:blipFill>
          <a:blip r:embed="rId9">
            <a:alphaModFix amt="10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flipV="1">
            <a:off x="0" y="0"/>
            <a:ext cx="873100" cy="2024580"/>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666387" y="8909391"/>
            <a:ext cx="9042907" cy="312391"/>
          </a:xfrm>
          <a:prstGeom prst="rect">
            <a:avLst/>
          </a:prstGeom>
        </p:spPr>
      </p:pic>
      <p:pic>
        <p:nvPicPr>
          <p:cNvPr id="8" name="Picture 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341959" y="8871375"/>
            <a:ext cx="390132" cy="390132"/>
          </a:xfrm>
          <a:prstGeom prst="rect">
            <a:avLst/>
          </a:prstGeom>
        </p:spPr>
      </p:pic>
      <p:pic>
        <p:nvPicPr>
          <p:cNvPr id="9" name="Picture 9"/>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992775" y="8871375"/>
            <a:ext cx="390132" cy="390132"/>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640332" y="8909391"/>
            <a:ext cx="390132" cy="390132"/>
          </a:xfrm>
          <a:prstGeom prst="rect">
            <a:avLst/>
          </a:prstGeom>
        </p:spPr>
      </p:pic>
      <p:pic>
        <p:nvPicPr>
          <p:cNvPr id="11" name="Picture 11"/>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992775" y="9881364"/>
            <a:ext cx="455502" cy="379309"/>
          </a:xfrm>
          <a:prstGeom prst="rect">
            <a:avLst/>
          </a:prstGeom>
        </p:spPr>
      </p:pic>
      <p:grpSp>
        <p:nvGrpSpPr>
          <p:cNvPr id="12" name="Group 12"/>
          <p:cNvGrpSpPr/>
          <p:nvPr/>
        </p:nvGrpSpPr>
        <p:grpSpPr>
          <a:xfrm>
            <a:off x="1028700" y="2355640"/>
            <a:ext cx="7614006" cy="5995460"/>
            <a:chOff x="0" y="0"/>
            <a:chExt cx="2005335" cy="1579051"/>
          </a:xfrm>
        </p:grpSpPr>
        <p:sp>
          <p:nvSpPr>
            <p:cNvPr id="13" name="Freeform 13"/>
            <p:cNvSpPr/>
            <p:nvPr/>
          </p:nvSpPr>
          <p:spPr>
            <a:xfrm>
              <a:off x="0" y="0"/>
              <a:ext cx="2005335" cy="1579051"/>
            </a:xfrm>
            <a:custGeom>
              <a:avLst/>
              <a:gdLst/>
              <a:ahLst/>
              <a:cxnLst/>
              <a:rect l="l" t="t" r="r" b="b"/>
              <a:pathLst>
                <a:path w="2005335" h="1579051">
                  <a:moveTo>
                    <a:pt x="0" y="0"/>
                  </a:moveTo>
                  <a:lnTo>
                    <a:pt x="2005335" y="0"/>
                  </a:lnTo>
                  <a:lnTo>
                    <a:pt x="2005335" y="1579051"/>
                  </a:lnTo>
                  <a:lnTo>
                    <a:pt x="0" y="1579051"/>
                  </a:lnTo>
                  <a:close/>
                </a:path>
              </a:pathLst>
            </a:custGeom>
            <a:solidFill>
              <a:srgbClr val="E4F4FF"/>
            </a:solidFill>
          </p:spPr>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703"/>
                </a:lnSpc>
              </a:pPr>
              <a:endParaRPr/>
            </a:p>
          </p:txBody>
        </p:sp>
      </p:grpSp>
      <p:grpSp>
        <p:nvGrpSpPr>
          <p:cNvPr id="15" name="Group 15"/>
          <p:cNvGrpSpPr/>
          <p:nvPr/>
        </p:nvGrpSpPr>
        <p:grpSpPr>
          <a:xfrm>
            <a:off x="9929073" y="4513582"/>
            <a:ext cx="7330227" cy="1402794"/>
            <a:chOff x="0" y="0"/>
            <a:chExt cx="1930595" cy="369460"/>
          </a:xfrm>
        </p:grpSpPr>
        <p:sp>
          <p:nvSpPr>
            <p:cNvPr id="16" name="Freeform 16"/>
            <p:cNvSpPr/>
            <p:nvPr/>
          </p:nvSpPr>
          <p:spPr>
            <a:xfrm>
              <a:off x="0" y="0"/>
              <a:ext cx="1930595" cy="369460"/>
            </a:xfrm>
            <a:custGeom>
              <a:avLst/>
              <a:gdLst/>
              <a:ahLst/>
              <a:cxnLst/>
              <a:rect l="l" t="t" r="r" b="b"/>
              <a:pathLst>
                <a:path w="1930595" h="369460">
                  <a:moveTo>
                    <a:pt x="0" y="0"/>
                  </a:moveTo>
                  <a:lnTo>
                    <a:pt x="1930595" y="0"/>
                  </a:lnTo>
                  <a:lnTo>
                    <a:pt x="1930595" y="369460"/>
                  </a:lnTo>
                  <a:lnTo>
                    <a:pt x="0" y="369460"/>
                  </a:lnTo>
                  <a:close/>
                </a:path>
              </a:pathLst>
            </a:custGeom>
            <a:solidFill>
              <a:srgbClr val="E4F4FF"/>
            </a:solidFill>
          </p:spPr>
        </p:sp>
        <p:sp>
          <p:nvSpPr>
            <p:cNvPr id="17" name="TextBox 17"/>
            <p:cNvSpPr txBox="1"/>
            <p:nvPr/>
          </p:nvSpPr>
          <p:spPr>
            <a:xfrm>
              <a:off x="0" y="-9525"/>
              <a:ext cx="812800" cy="822325"/>
            </a:xfrm>
            <a:prstGeom prst="rect">
              <a:avLst/>
            </a:prstGeom>
          </p:spPr>
          <p:txBody>
            <a:bodyPr lIns="50800" tIns="50800" rIns="50800" bIns="50800" rtlCol="0" anchor="ctr"/>
            <a:lstStyle/>
            <a:p>
              <a:pPr algn="ctr">
                <a:lnSpc>
                  <a:spcPts val="2703"/>
                </a:lnSpc>
              </a:pPr>
              <a:endParaRPr/>
            </a:p>
          </p:txBody>
        </p:sp>
      </p:grpSp>
      <p:sp>
        <p:nvSpPr>
          <p:cNvPr id="18" name="TextBox 18"/>
          <p:cNvSpPr txBox="1"/>
          <p:nvPr/>
        </p:nvSpPr>
        <p:spPr>
          <a:xfrm>
            <a:off x="1028700" y="299300"/>
            <a:ext cx="12018959" cy="1771650"/>
          </a:xfrm>
          <a:prstGeom prst="rect">
            <a:avLst/>
          </a:prstGeom>
        </p:spPr>
        <p:txBody>
          <a:bodyPr lIns="0" tIns="0" rIns="0" bIns="0" rtlCol="0" anchor="t">
            <a:spAutoFit/>
          </a:bodyPr>
          <a:lstStyle/>
          <a:p>
            <a:pPr>
              <a:lnSpc>
                <a:spcPts val="6900"/>
              </a:lnSpc>
            </a:pPr>
            <a:r>
              <a:rPr lang="en-US" sz="6000">
                <a:solidFill>
                  <a:srgbClr val="000000"/>
                </a:solidFill>
                <a:latin typeface="Prata"/>
              </a:rPr>
              <a:t>Example of Tweet </a:t>
            </a:r>
          </a:p>
          <a:p>
            <a:pPr>
              <a:lnSpc>
                <a:spcPts val="6900"/>
              </a:lnSpc>
            </a:pPr>
            <a:r>
              <a:rPr lang="en-US" sz="6000">
                <a:solidFill>
                  <a:srgbClr val="000000"/>
                </a:solidFill>
                <a:latin typeface="Prata"/>
              </a:rPr>
              <a:t>Before &amp; After Cleaning:</a:t>
            </a:r>
          </a:p>
        </p:txBody>
      </p:sp>
      <p:sp>
        <p:nvSpPr>
          <p:cNvPr id="19" name="TextBox 19"/>
          <p:cNvSpPr txBox="1"/>
          <p:nvPr/>
        </p:nvSpPr>
        <p:spPr>
          <a:xfrm>
            <a:off x="5839004" y="9491179"/>
            <a:ext cx="139604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ORIGINAL TWEETS</a:t>
            </a:r>
          </a:p>
        </p:txBody>
      </p:sp>
      <p:sp>
        <p:nvSpPr>
          <p:cNvPr id="20" name="TextBox 20"/>
          <p:cNvSpPr txBox="1"/>
          <p:nvPr/>
        </p:nvSpPr>
        <p:spPr>
          <a:xfrm>
            <a:off x="8382660" y="9490741"/>
            <a:ext cx="16103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 CLEANING </a:t>
            </a:r>
          </a:p>
        </p:txBody>
      </p:sp>
      <p:sp>
        <p:nvSpPr>
          <p:cNvPr id="21" name="TextBox 21"/>
          <p:cNvSpPr txBox="1"/>
          <p:nvPr/>
        </p:nvSpPr>
        <p:spPr>
          <a:xfrm>
            <a:off x="11143618" y="9490741"/>
            <a:ext cx="13835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PRE-PROCESSING</a:t>
            </a:r>
          </a:p>
        </p:txBody>
      </p:sp>
      <p:sp>
        <p:nvSpPr>
          <p:cNvPr id="22" name="TextBox 22"/>
          <p:cNvSpPr txBox="1"/>
          <p:nvPr/>
        </p:nvSpPr>
        <p:spPr>
          <a:xfrm>
            <a:off x="1158723" y="2327065"/>
            <a:ext cx="7353960" cy="5496687"/>
          </a:xfrm>
          <a:prstGeom prst="rect">
            <a:avLst/>
          </a:prstGeom>
        </p:spPr>
        <p:txBody>
          <a:bodyPr lIns="0" tIns="0" rIns="0" bIns="0" rtlCol="0" anchor="t">
            <a:spAutoFit/>
          </a:bodyPr>
          <a:lstStyle/>
          <a:p>
            <a:pPr algn="just">
              <a:lnSpc>
                <a:spcPts val="3600"/>
              </a:lnSpc>
            </a:pPr>
            <a:r>
              <a:rPr lang="en-US" sz="2879">
                <a:solidFill>
                  <a:srgbClr val="000000"/>
                </a:solidFill>
                <a:latin typeface="Josefin Sans"/>
              </a:rPr>
              <a:t>My food stock is not the only one which is empty...</a:t>
            </a:r>
          </a:p>
          <a:p>
            <a:pPr algn="just">
              <a:lnSpc>
                <a:spcPts val="3600"/>
              </a:lnSpc>
            </a:pPr>
            <a:endParaRPr lang="en-US" sz="2879">
              <a:solidFill>
                <a:srgbClr val="000000"/>
              </a:solidFill>
              <a:latin typeface="Josefin Sans"/>
            </a:endParaRPr>
          </a:p>
          <a:p>
            <a:pPr algn="just">
              <a:lnSpc>
                <a:spcPts val="3600"/>
              </a:lnSpc>
            </a:pPr>
            <a:r>
              <a:rPr lang="en-US" sz="2879">
                <a:solidFill>
                  <a:srgbClr val="000000"/>
                </a:solidFill>
                <a:latin typeface="Josefin Sans"/>
              </a:rPr>
              <a:t>PLEASE, don't panic, THERE WILL BE ENOUGH FOOD FOR EVERYONE if you do not take more than you need. </a:t>
            </a:r>
          </a:p>
          <a:p>
            <a:pPr algn="just">
              <a:lnSpc>
                <a:spcPts val="3600"/>
              </a:lnSpc>
            </a:pPr>
            <a:endParaRPr lang="en-US" sz="2879">
              <a:solidFill>
                <a:srgbClr val="000000"/>
              </a:solidFill>
              <a:latin typeface="Josefin Sans"/>
            </a:endParaRPr>
          </a:p>
          <a:p>
            <a:pPr algn="just">
              <a:lnSpc>
                <a:spcPts val="3600"/>
              </a:lnSpc>
            </a:pPr>
            <a:r>
              <a:rPr lang="en-US" sz="2879">
                <a:solidFill>
                  <a:srgbClr val="000000"/>
                </a:solidFill>
                <a:latin typeface="Josefin Sans"/>
              </a:rPr>
              <a:t>Stay calm, stay safe.</a:t>
            </a:r>
          </a:p>
          <a:p>
            <a:pPr algn="ctr">
              <a:lnSpc>
                <a:spcPts val="3600"/>
              </a:lnSpc>
            </a:pPr>
            <a:endParaRPr lang="en-US" sz="2879">
              <a:solidFill>
                <a:srgbClr val="000000"/>
              </a:solidFill>
              <a:latin typeface="Josefin Sans"/>
            </a:endParaRPr>
          </a:p>
          <a:p>
            <a:pPr algn="l">
              <a:lnSpc>
                <a:spcPts val="3600"/>
              </a:lnSpc>
            </a:pPr>
            <a:r>
              <a:rPr lang="en-US" sz="2879">
                <a:solidFill>
                  <a:srgbClr val="000000"/>
                </a:solidFill>
                <a:latin typeface="Josefin Sans"/>
              </a:rPr>
              <a:t>#COVID19france #COVID_19 #COVID19 #coronavirus #confinement #Confinementotal #ConfinementGeneral </a:t>
            </a:r>
            <a:r>
              <a:rPr lang="en-US" sz="2879" u="sng">
                <a:solidFill>
                  <a:srgbClr val="000000"/>
                </a:solidFill>
                <a:latin typeface="Josefin Sans"/>
                <a:hlinkClick r:id="rId19" tooltip="https://t.co/zrlG0Z520j"/>
              </a:rPr>
              <a:t>https://t.co/zrlG0Z520j</a:t>
            </a:r>
          </a:p>
        </p:txBody>
      </p:sp>
      <p:sp>
        <p:nvSpPr>
          <p:cNvPr id="23" name="TextBox 23"/>
          <p:cNvSpPr txBox="1"/>
          <p:nvPr/>
        </p:nvSpPr>
        <p:spPr>
          <a:xfrm>
            <a:off x="9935739" y="4209669"/>
            <a:ext cx="7353960" cy="1839087"/>
          </a:xfrm>
          <a:prstGeom prst="rect">
            <a:avLst/>
          </a:prstGeom>
        </p:spPr>
        <p:txBody>
          <a:bodyPr lIns="0" tIns="0" rIns="0" bIns="0" rtlCol="0" anchor="t">
            <a:spAutoFit/>
          </a:bodyPr>
          <a:lstStyle/>
          <a:p>
            <a:pPr algn="just">
              <a:lnSpc>
                <a:spcPts val="3600"/>
              </a:lnSpc>
            </a:pPr>
            <a:endParaRPr/>
          </a:p>
          <a:p>
            <a:pPr algn="just">
              <a:lnSpc>
                <a:spcPts val="3600"/>
              </a:lnSpc>
            </a:pPr>
            <a:r>
              <a:rPr lang="en-US" sz="2879">
                <a:solidFill>
                  <a:srgbClr val="000000"/>
                </a:solidFill>
                <a:latin typeface="Josefin Sans"/>
              </a:rPr>
              <a:t>food stock one empty please n't panic enough food everyone take need stay calm stay safe</a:t>
            </a:r>
          </a:p>
          <a:p>
            <a:pPr algn="just">
              <a:lnSpc>
                <a:spcPts val="3600"/>
              </a:lnSpc>
            </a:pPr>
            <a:endParaRPr lang="en-US" sz="2879">
              <a:solidFill>
                <a:srgbClr val="000000"/>
              </a:solidFill>
              <a:latin typeface="Josefin Sans"/>
            </a:endParaRPr>
          </a:p>
        </p:txBody>
      </p:sp>
      <p:sp>
        <p:nvSpPr>
          <p:cNvPr id="24" name="AutoShape 24"/>
          <p:cNvSpPr/>
          <p:nvPr/>
        </p:nvSpPr>
        <p:spPr>
          <a:xfrm>
            <a:off x="8642706" y="5143500"/>
            <a:ext cx="1293034" cy="0"/>
          </a:xfrm>
          <a:prstGeom prst="line">
            <a:avLst/>
          </a:prstGeom>
          <a:ln w="76200" cap="flat">
            <a:solidFill>
              <a:srgbClr val="004AAD"/>
            </a:solidFill>
            <a:prstDash val="solid"/>
            <a:headEnd type="none" w="sm" len="sm"/>
            <a:tailEnd type="arrow" w="med" len="sm"/>
          </a:ln>
        </p:spPr>
      </p:sp>
      <p:pic>
        <p:nvPicPr>
          <p:cNvPr id="25" name="Picture 25"/>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057571" y="389756"/>
            <a:ext cx="1634824" cy="1634824"/>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2127" y="8662466"/>
            <a:ext cx="775789" cy="773850"/>
          </a:xfrm>
          <a:prstGeom prst="rect">
            <a:avLst/>
          </a:prstGeom>
        </p:spPr>
      </p:pic>
      <p:pic>
        <p:nvPicPr>
          <p:cNvPr id="3" name="Picture 3"/>
          <p:cNvPicPr>
            <a:picLocks noChangeAspect="1"/>
          </p:cNvPicPr>
          <p:nvPr/>
        </p:nvPicPr>
        <p:blipFill>
          <a:blip r:embed="rId4">
            <a:alphaModFix amt="2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6">
            <a:alphaModFix amt="10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3709294" y="7811781"/>
            <a:ext cx="4605058" cy="2475219"/>
          </a:xfrm>
          <a:prstGeom prst="rect">
            <a:avLst/>
          </a:prstGeom>
        </p:spPr>
      </p:pic>
      <p:pic>
        <p:nvPicPr>
          <p:cNvPr id="5" name="Picture 5"/>
          <p:cNvPicPr>
            <a:picLocks noChangeAspect="1"/>
          </p:cNvPicPr>
          <p:nvPr/>
        </p:nvPicPr>
        <p:blipFill>
          <a:blip r:embed="rId8">
            <a:alphaModFix amt="10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0" y="0"/>
            <a:ext cx="873100" cy="2024580"/>
          </a:xfrm>
          <a:prstGeom prst="rect">
            <a:avLst/>
          </a:prstGeom>
        </p:spPr>
      </p:pic>
      <p:grpSp>
        <p:nvGrpSpPr>
          <p:cNvPr id="6" name="Group 6"/>
          <p:cNvGrpSpPr/>
          <p:nvPr/>
        </p:nvGrpSpPr>
        <p:grpSpPr>
          <a:xfrm>
            <a:off x="1220022" y="2711450"/>
            <a:ext cx="11575078" cy="4995858"/>
            <a:chOff x="0" y="0"/>
            <a:chExt cx="3048580" cy="1315781"/>
          </a:xfrm>
        </p:grpSpPr>
        <p:sp>
          <p:nvSpPr>
            <p:cNvPr id="7" name="Freeform 7"/>
            <p:cNvSpPr/>
            <p:nvPr/>
          </p:nvSpPr>
          <p:spPr>
            <a:xfrm>
              <a:off x="0" y="0"/>
              <a:ext cx="3048580" cy="1315781"/>
            </a:xfrm>
            <a:custGeom>
              <a:avLst/>
              <a:gdLst/>
              <a:ahLst/>
              <a:cxnLst/>
              <a:rect l="l" t="t" r="r" b="b"/>
              <a:pathLst>
                <a:path w="3048580" h="1315781">
                  <a:moveTo>
                    <a:pt x="0" y="0"/>
                  </a:moveTo>
                  <a:lnTo>
                    <a:pt x="3048580" y="0"/>
                  </a:lnTo>
                  <a:lnTo>
                    <a:pt x="3048580" y="1315781"/>
                  </a:lnTo>
                  <a:lnTo>
                    <a:pt x="0" y="1315781"/>
                  </a:lnTo>
                  <a:close/>
                </a:path>
              </a:pathLst>
            </a:custGeom>
            <a:solidFill>
              <a:srgbClr val="E4F4FF"/>
            </a:solidFill>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2703"/>
                </a:lnSpc>
              </a:pPr>
              <a:endParaRPr/>
            </a:p>
          </p:txBody>
        </p:sp>
      </p:grpSp>
      <p:sp>
        <p:nvSpPr>
          <p:cNvPr id="9" name="TextBox 9"/>
          <p:cNvSpPr txBox="1"/>
          <p:nvPr/>
        </p:nvSpPr>
        <p:spPr>
          <a:xfrm>
            <a:off x="1028700" y="2625725"/>
            <a:ext cx="11766400" cy="49498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000000"/>
                </a:solidFill>
                <a:latin typeface="Josefin Sans"/>
              </a:rPr>
              <a:t>Group sentiments </a:t>
            </a:r>
          </a:p>
          <a:p>
            <a:pPr marL="1511301" lvl="2" indent="-503767">
              <a:lnSpc>
                <a:spcPts val="4900"/>
              </a:lnSpc>
              <a:buFont typeface="Arial"/>
              <a:buChar char="⚬"/>
            </a:pPr>
            <a:r>
              <a:rPr lang="en-US" sz="3500">
                <a:solidFill>
                  <a:srgbClr val="000000"/>
                </a:solidFill>
                <a:latin typeface="Josefin Sans"/>
              </a:rPr>
              <a:t>from {Extremely Negative, Negative, Neutral, Positive, Extremely Positive}</a:t>
            </a:r>
          </a:p>
          <a:p>
            <a:pPr marL="1511301" lvl="2" indent="-503767">
              <a:lnSpc>
                <a:spcPts val="4900"/>
              </a:lnSpc>
              <a:buFont typeface="Arial"/>
              <a:buChar char="⚬"/>
            </a:pPr>
            <a:r>
              <a:rPr lang="en-US" sz="3500">
                <a:solidFill>
                  <a:srgbClr val="000000"/>
                </a:solidFill>
                <a:latin typeface="Josefin Sans"/>
              </a:rPr>
              <a:t>to {Negative, Neutral, Positive} </a:t>
            </a:r>
          </a:p>
          <a:p>
            <a:pPr>
              <a:lnSpc>
                <a:spcPts val="4900"/>
              </a:lnSpc>
            </a:pPr>
            <a:endParaRPr lang="en-US" sz="3500">
              <a:solidFill>
                <a:srgbClr val="000000"/>
              </a:solidFill>
              <a:latin typeface="Josefin Sans"/>
            </a:endParaRPr>
          </a:p>
          <a:p>
            <a:pPr marL="755651" lvl="1" indent="-377825">
              <a:lnSpc>
                <a:spcPts val="4900"/>
              </a:lnSpc>
              <a:buFont typeface="Arial"/>
              <a:buChar char="•"/>
            </a:pPr>
            <a:r>
              <a:rPr lang="en-US" sz="3500">
                <a:solidFill>
                  <a:srgbClr val="000000"/>
                </a:solidFill>
                <a:latin typeface="Josefin Sans"/>
              </a:rPr>
              <a:t>Encode sentiments to numerical values</a:t>
            </a:r>
          </a:p>
          <a:p>
            <a:pPr marL="1511301" lvl="2" indent="-503767">
              <a:lnSpc>
                <a:spcPts val="4900"/>
              </a:lnSpc>
              <a:buFont typeface="Arial"/>
              <a:buChar char="⚬"/>
            </a:pPr>
            <a:r>
              <a:rPr lang="en-US" sz="3500">
                <a:solidFill>
                  <a:srgbClr val="000000"/>
                </a:solidFill>
                <a:latin typeface="Josefin Sans"/>
              </a:rPr>
              <a:t>from {Negative, Neutral, Positive}</a:t>
            </a:r>
          </a:p>
          <a:p>
            <a:pPr marL="1511301" lvl="2" indent="-503767">
              <a:lnSpc>
                <a:spcPts val="4900"/>
              </a:lnSpc>
              <a:buFont typeface="Arial"/>
              <a:buChar char="⚬"/>
            </a:pPr>
            <a:r>
              <a:rPr lang="en-US" sz="3500">
                <a:solidFill>
                  <a:srgbClr val="000000"/>
                </a:solidFill>
                <a:latin typeface="Josefin Sans"/>
              </a:rPr>
              <a:t>to {0, 1, 2}</a:t>
            </a:r>
          </a:p>
        </p:txBody>
      </p:sp>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932867" y="2711450"/>
            <a:ext cx="1318848" cy="1318848"/>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622546" y="8957533"/>
            <a:ext cx="9042907" cy="312391"/>
          </a:xfrm>
          <a:prstGeom prst="rect">
            <a:avLst/>
          </a:prstGeom>
        </p:spPr>
      </p:pic>
      <p:pic>
        <p:nvPicPr>
          <p:cNvPr id="12" name="Picture 1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1685438" y="9891405"/>
            <a:ext cx="455502" cy="379309"/>
          </a:xfrm>
          <a:prstGeom prst="rect">
            <a:avLst/>
          </a:prstGeom>
        </p:spPr>
      </p:pic>
      <p:pic>
        <p:nvPicPr>
          <p:cNvPr id="13" name="Picture 1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269018" y="8957533"/>
            <a:ext cx="390132" cy="390132"/>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994366" y="8957533"/>
            <a:ext cx="390132" cy="390132"/>
          </a:xfrm>
          <a:prstGeom prst="rect">
            <a:avLst/>
          </a:prstGeom>
        </p:spPr>
      </p:pic>
      <p:pic>
        <p:nvPicPr>
          <p:cNvPr id="15" name="Picture 1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718123" y="8957533"/>
            <a:ext cx="390132" cy="390132"/>
          </a:xfrm>
          <a:prstGeom prst="rect">
            <a:avLst/>
          </a:prstGeom>
        </p:spPr>
      </p:pic>
      <p:sp>
        <p:nvSpPr>
          <p:cNvPr id="16" name="TextBox 16"/>
          <p:cNvSpPr txBox="1"/>
          <p:nvPr/>
        </p:nvSpPr>
        <p:spPr>
          <a:xfrm>
            <a:off x="1028700" y="590550"/>
            <a:ext cx="14293064" cy="895350"/>
          </a:xfrm>
          <a:prstGeom prst="rect">
            <a:avLst/>
          </a:prstGeom>
        </p:spPr>
        <p:txBody>
          <a:bodyPr lIns="0" tIns="0" rIns="0" bIns="0" rtlCol="0" anchor="t">
            <a:spAutoFit/>
          </a:bodyPr>
          <a:lstStyle/>
          <a:p>
            <a:pPr>
              <a:lnSpc>
                <a:spcPts val="6900"/>
              </a:lnSpc>
            </a:pPr>
            <a:r>
              <a:rPr lang="en-US" sz="6000">
                <a:solidFill>
                  <a:srgbClr val="317C47"/>
                </a:solidFill>
                <a:latin typeface="Prata"/>
              </a:rPr>
              <a:t> </a:t>
            </a:r>
            <a:r>
              <a:rPr lang="en-US" sz="6000">
                <a:solidFill>
                  <a:srgbClr val="000000"/>
                </a:solidFill>
                <a:latin typeface="Prata"/>
              </a:rPr>
              <a:t>Pre-processing of Targets:</a:t>
            </a:r>
          </a:p>
        </p:txBody>
      </p:sp>
      <p:sp>
        <p:nvSpPr>
          <p:cNvPr id="17" name="TextBox 17"/>
          <p:cNvSpPr txBox="1"/>
          <p:nvPr/>
        </p:nvSpPr>
        <p:spPr>
          <a:xfrm>
            <a:off x="5795163" y="9539321"/>
            <a:ext cx="139604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ORIGINAL TWEETS</a:t>
            </a:r>
          </a:p>
        </p:txBody>
      </p:sp>
      <p:sp>
        <p:nvSpPr>
          <p:cNvPr id="18" name="TextBox 18"/>
          <p:cNvSpPr txBox="1"/>
          <p:nvPr/>
        </p:nvSpPr>
        <p:spPr>
          <a:xfrm>
            <a:off x="8338820" y="9538883"/>
            <a:ext cx="16103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 CLEANING </a:t>
            </a:r>
          </a:p>
        </p:txBody>
      </p:sp>
      <p:sp>
        <p:nvSpPr>
          <p:cNvPr id="19" name="TextBox 19"/>
          <p:cNvSpPr txBox="1"/>
          <p:nvPr/>
        </p:nvSpPr>
        <p:spPr>
          <a:xfrm>
            <a:off x="11099777" y="9538883"/>
            <a:ext cx="1383560"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PRE-PROCESSING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51715" y="-5311"/>
            <a:ext cx="2062637" cy="183574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22546" y="8677804"/>
            <a:ext cx="9042907" cy="31239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433700" y="8638934"/>
            <a:ext cx="390132" cy="39013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82295" y="8638934"/>
            <a:ext cx="390132" cy="390132"/>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930889" y="8638934"/>
            <a:ext cx="390132" cy="390132"/>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644996" y="8638934"/>
            <a:ext cx="390132" cy="390132"/>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98231" y="9498357"/>
            <a:ext cx="455502" cy="379309"/>
          </a:xfrm>
          <a:prstGeom prst="rect">
            <a:avLst/>
          </a:prstGeom>
        </p:spPr>
      </p:pic>
      <p:pic>
        <p:nvPicPr>
          <p:cNvPr id="9" name="Picture 9"/>
          <p:cNvPicPr>
            <a:picLocks noChangeAspect="1"/>
          </p:cNvPicPr>
          <p:nvPr/>
        </p:nvPicPr>
        <p:blipFill>
          <a:blip r:embed="rId10"/>
          <a:srcRect/>
          <a:stretch>
            <a:fillRect/>
          </a:stretch>
        </p:blipFill>
        <p:spPr>
          <a:xfrm>
            <a:off x="13708120" y="3860011"/>
            <a:ext cx="1450936" cy="1450936"/>
          </a:xfrm>
          <a:prstGeom prst="rect">
            <a:avLst/>
          </a:prstGeom>
        </p:spPr>
      </p:pic>
      <p:sp>
        <p:nvSpPr>
          <p:cNvPr id="10" name="TextBox 10"/>
          <p:cNvSpPr txBox="1"/>
          <p:nvPr/>
        </p:nvSpPr>
        <p:spPr>
          <a:xfrm>
            <a:off x="2739482" y="4401386"/>
            <a:ext cx="12157547" cy="909562"/>
          </a:xfrm>
          <a:prstGeom prst="rect">
            <a:avLst/>
          </a:prstGeom>
        </p:spPr>
        <p:txBody>
          <a:bodyPr lIns="0" tIns="0" rIns="0" bIns="0" rtlCol="0" anchor="t">
            <a:spAutoFit/>
          </a:bodyPr>
          <a:lstStyle/>
          <a:p>
            <a:pPr marL="0" lvl="0" indent="0" algn="ctr">
              <a:lnSpc>
                <a:spcPts val="7320"/>
              </a:lnSpc>
            </a:pPr>
            <a:r>
              <a:rPr lang="en-US" sz="5630">
                <a:solidFill>
                  <a:srgbClr val="000000"/>
                </a:solidFill>
                <a:latin typeface="Prata"/>
              </a:rPr>
              <a:t>FEATURE ENGINEERING</a:t>
            </a:r>
          </a:p>
        </p:txBody>
      </p:sp>
      <p:sp>
        <p:nvSpPr>
          <p:cNvPr id="11" name="TextBox 11"/>
          <p:cNvSpPr txBox="1"/>
          <p:nvPr/>
        </p:nvSpPr>
        <p:spPr>
          <a:xfrm>
            <a:off x="6054424" y="9177289"/>
            <a:ext cx="1148684"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TEXT ANALYSIS</a:t>
            </a:r>
          </a:p>
        </p:txBody>
      </p:sp>
      <p:sp>
        <p:nvSpPr>
          <p:cNvPr id="12" name="TextBox 12"/>
          <p:cNvSpPr txBox="1"/>
          <p:nvPr/>
        </p:nvSpPr>
        <p:spPr>
          <a:xfrm>
            <a:off x="7462930" y="9182700"/>
            <a:ext cx="193610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SMOTE RE-SAMPLING</a:t>
            </a:r>
          </a:p>
        </p:txBody>
      </p:sp>
      <p:sp>
        <p:nvSpPr>
          <p:cNvPr id="13" name="TextBox 13"/>
          <p:cNvSpPr txBox="1"/>
          <p:nvPr/>
        </p:nvSpPr>
        <p:spPr>
          <a:xfrm>
            <a:off x="9658857" y="9177289"/>
            <a:ext cx="93419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TF-1DF</a:t>
            </a:r>
          </a:p>
        </p:txBody>
      </p:sp>
      <p:sp>
        <p:nvSpPr>
          <p:cNvPr id="14" name="TextBox 14"/>
          <p:cNvSpPr txBox="1"/>
          <p:nvPr/>
        </p:nvSpPr>
        <p:spPr>
          <a:xfrm>
            <a:off x="11268431" y="9177289"/>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WORD2VEC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11963" y="2861124"/>
            <a:ext cx="1117512" cy="11175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39252" y="2832533"/>
            <a:ext cx="1129335" cy="112933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039903" y="2832533"/>
            <a:ext cx="1100743" cy="110074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622546" y="8677804"/>
            <a:ext cx="9042907" cy="312391"/>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433700" y="8638934"/>
            <a:ext cx="390132" cy="390132"/>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82295" y="8638934"/>
            <a:ext cx="390132" cy="390132"/>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930889" y="8638934"/>
            <a:ext cx="390132" cy="390132"/>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644996" y="8638934"/>
            <a:ext cx="390132" cy="390132"/>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401015" y="9498357"/>
            <a:ext cx="455502" cy="379309"/>
          </a:xfrm>
          <a:prstGeom prst="rect">
            <a:avLst/>
          </a:prstGeom>
        </p:spPr>
      </p:pic>
      <p:pic>
        <p:nvPicPr>
          <p:cNvPr id="11" name="Picture 11"/>
          <p:cNvPicPr>
            <a:picLocks noChangeAspect="1"/>
          </p:cNvPicPr>
          <p:nvPr/>
        </p:nvPicPr>
        <p:blipFill>
          <a:blip r:embed="rId16"/>
          <a:srcRect/>
          <a:stretch>
            <a:fillRect/>
          </a:stretch>
        </p:blipFill>
        <p:spPr>
          <a:xfrm>
            <a:off x="2373473" y="2053087"/>
            <a:ext cx="3393551" cy="5703448"/>
          </a:xfrm>
          <a:prstGeom prst="rect">
            <a:avLst/>
          </a:prstGeom>
        </p:spPr>
      </p:pic>
      <p:sp>
        <p:nvSpPr>
          <p:cNvPr id="12" name="TextBox 12"/>
          <p:cNvSpPr txBox="1"/>
          <p:nvPr/>
        </p:nvSpPr>
        <p:spPr>
          <a:xfrm>
            <a:off x="6345498" y="4286683"/>
            <a:ext cx="3347571" cy="327608"/>
          </a:xfrm>
          <a:prstGeom prst="rect">
            <a:avLst/>
          </a:prstGeom>
        </p:spPr>
        <p:txBody>
          <a:bodyPr lIns="0" tIns="0" rIns="0" bIns="0" rtlCol="0" anchor="t">
            <a:spAutoFit/>
          </a:bodyPr>
          <a:lstStyle/>
          <a:p>
            <a:pPr algn="ctr">
              <a:lnSpc>
                <a:spcPts val="2428"/>
              </a:lnSpc>
            </a:pPr>
            <a:r>
              <a:rPr lang="en-US" sz="2112">
                <a:solidFill>
                  <a:srgbClr val="000000"/>
                </a:solidFill>
                <a:latin typeface="Josefin Sans Bold"/>
              </a:rPr>
              <a:t>WORD COUNT</a:t>
            </a:r>
          </a:p>
        </p:txBody>
      </p:sp>
      <p:sp>
        <p:nvSpPr>
          <p:cNvPr id="13" name="TextBox 13"/>
          <p:cNvSpPr txBox="1"/>
          <p:nvPr/>
        </p:nvSpPr>
        <p:spPr>
          <a:xfrm>
            <a:off x="3355648" y="545344"/>
            <a:ext cx="12157547" cy="909562"/>
          </a:xfrm>
          <a:prstGeom prst="rect">
            <a:avLst/>
          </a:prstGeom>
        </p:spPr>
        <p:txBody>
          <a:bodyPr lIns="0" tIns="0" rIns="0" bIns="0" rtlCol="0" anchor="t">
            <a:spAutoFit/>
          </a:bodyPr>
          <a:lstStyle/>
          <a:p>
            <a:pPr marL="0" lvl="0" indent="0" algn="ctr">
              <a:lnSpc>
                <a:spcPts val="7320"/>
              </a:lnSpc>
            </a:pPr>
            <a:r>
              <a:rPr lang="en-US" sz="5630">
                <a:solidFill>
                  <a:srgbClr val="000000"/>
                </a:solidFill>
                <a:latin typeface="Prata"/>
              </a:rPr>
              <a:t>TEXT ANALYSIS</a:t>
            </a:r>
          </a:p>
        </p:txBody>
      </p:sp>
      <p:sp>
        <p:nvSpPr>
          <p:cNvPr id="14" name="TextBox 14"/>
          <p:cNvSpPr txBox="1"/>
          <p:nvPr/>
        </p:nvSpPr>
        <p:spPr>
          <a:xfrm>
            <a:off x="9941078" y="4286683"/>
            <a:ext cx="3347571" cy="327608"/>
          </a:xfrm>
          <a:prstGeom prst="rect">
            <a:avLst/>
          </a:prstGeom>
        </p:spPr>
        <p:txBody>
          <a:bodyPr lIns="0" tIns="0" rIns="0" bIns="0" rtlCol="0" anchor="t">
            <a:spAutoFit/>
          </a:bodyPr>
          <a:lstStyle/>
          <a:p>
            <a:pPr algn="ctr">
              <a:lnSpc>
                <a:spcPts val="2428"/>
              </a:lnSpc>
            </a:pPr>
            <a:r>
              <a:rPr lang="en-US" sz="2112">
                <a:solidFill>
                  <a:srgbClr val="000000"/>
                </a:solidFill>
                <a:latin typeface="Josefin Sans Bold"/>
              </a:rPr>
              <a:t>CHARACTER COUNT</a:t>
            </a:r>
          </a:p>
        </p:txBody>
      </p:sp>
      <p:sp>
        <p:nvSpPr>
          <p:cNvPr id="15" name="TextBox 15"/>
          <p:cNvSpPr txBox="1"/>
          <p:nvPr/>
        </p:nvSpPr>
        <p:spPr>
          <a:xfrm>
            <a:off x="13536798" y="4286683"/>
            <a:ext cx="3347571" cy="327608"/>
          </a:xfrm>
          <a:prstGeom prst="rect">
            <a:avLst/>
          </a:prstGeom>
        </p:spPr>
        <p:txBody>
          <a:bodyPr lIns="0" tIns="0" rIns="0" bIns="0" rtlCol="0" anchor="t">
            <a:spAutoFit/>
          </a:bodyPr>
          <a:lstStyle/>
          <a:p>
            <a:pPr algn="ctr">
              <a:lnSpc>
                <a:spcPts val="2428"/>
              </a:lnSpc>
            </a:pPr>
            <a:r>
              <a:rPr lang="en-US" sz="2112">
                <a:solidFill>
                  <a:srgbClr val="000000"/>
                </a:solidFill>
                <a:latin typeface="Josefin Sans Bold"/>
              </a:rPr>
              <a:t>SENTENCE COUNT</a:t>
            </a:r>
          </a:p>
        </p:txBody>
      </p:sp>
      <p:sp>
        <p:nvSpPr>
          <p:cNvPr id="16" name="TextBox 16"/>
          <p:cNvSpPr txBox="1"/>
          <p:nvPr/>
        </p:nvSpPr>
        <p:spPr>
          <a:xfrm>
            <a:off x="7912938" y="5202990"/>
            <a:ext cx="3732058" cy="1250962"/>
          </a:xfrm>
          <a:prstGeom prst="rect">
            <a:avLst/>
          </a:prstGeom>
        </p:spPr>
        <p:txBody>
          <a:bodyPr wrap="square" lIns="0" tIns="0" rIns="0" bIns="0" rtlCol="0" anchor="t">
            <a:spAutoFit/>
          </a:bodyPr>
          <a:lstStyle/>
          <a:p>
            <a:pPr algn="ctr">
              <a:lnSpc>
                <a:spcPts val="2428"/>
              </a:lnSpc>
            </a:pPr>
            <a:r>
              <a:rPr lang="en-US" sz="2112" dirty="0">
                <a:solidFill>
                  <a:srgbClr val="000000"/>
                </a:solidFill>
                <a:latin typeface="Josefin Sans Bold"/>
              </a:rPr>
              <a:t>AVERAGE WORD LENGTH</a:t>
            </a:r>
            <a:r>
              <a:rPr lang="en-US" sz="2112" dirty="0">
                <a:solidFill>
                  <a:srgbClr val="000000"/>
                </a:solidFill>
                <a:latin typeface="Josefin Sans"/>
              </a:rPr>
              <a:t>: sum of words length divided by the number of words (character count/word count)</a:t>
            </a:r>
          </a:p>
        </p:txBody>
      </p:sp>
      <p:sp>
        <p:nvSpPr>
          <p:cNvPr id="17" name="TextBox 17"/>
          <p:cNvSpPr txBox="1"/>
          <p:nvPr/>
        </p:nvSpPr>
        <p:spPr>
          <a:xfrm>
            <a:off x="12031833" y="5202990"/>
            <a:ext cx="4371945" cy="1250962"/>
          </a:xfrm>
          <a:prstGeom prst="rect">
            <a:avLst/>
          </a:prstGeom>
        </p:spPr>
        <p:txBody>
          <a:bodyPr wrap="square" lIns="0" tIns="0" rIns="0" bIns="0" rtlCol="0" anchor="t">
            <a:spAutoFit/>
          </a:bodyPr>
          <a:lstStyle/>
          <a:p>
            <a:pPr algn="ctr">
              <a:lnSpc>
                <a:spcPts val="2428"/>
              </a:lnSpc>
            </a:pPr>
            <a:r>
              <a:rPr lang="en-US" sz="2112" dirty="0">
                <a:solidFill>
                  <a:srgbClr val="000000"/>
                </a:solidFill>
                <a:latin typeface="Josefin Sans Bold"/>
              </a:rPr>
              <a:t>AVERAGE SENTENCE LENGTH</a:t>
            </a:r>
            <a:r>
              <a:rPr lang="en-US" sz="2112" dirty="0">
                <a:solidFill>
                  <a:srgbClr val="000000"/>
                </a:solidFill>
                <a:latin typeface="Josefin Sans"/>
              </a:rPr>
              <a:t>: sum of sentences length divided by the number of sentences (word count/sentence count)</a:t>
            </a:r>
          </a:p>
        </p:txBody>
      </p:sp>
      <p:sp>
        <p:nvSpPr>
          <p:cNvPr id="18" name="TextBox 18"/>
          <p:cNvSpPr txBox="1"/>
          <p:nvPr/>
        </p:nvSpPr>
        <p:spPr>
          <a:xfrm>
            <a:off x="8797375" y="6980155"/>
            <a:ext cx="5970160" cy="327608"/>
          </a:xfrm>
          <a:prstGeom prst="rect">
            <a:avLst/>
          </a:prstGeom>
        </p:spPr>
        <p:txBody>
          <a:bodyPr lIns="0" tIns="0" rIns="0" bIns="0" rtlCol="0" anchor="t">
            <a:spAutoFit/>
          </a:bodyPr>
          <a:lstStyle/>
          <a:p>
            <a:pPr algn="ctr">
              <a:lnSpc>
                <a:spcPts val="2428"/>
              </a:lnSpc>
            </a:pPr>
            <a:r>
              <a:rPr lang="en-US" sz="2112" dirty="0">
                <a:solidFill>
                  <a:srgbClr val="000000"/>
                </a:solidFill>
                <a:latin typeface="Josefin Sans"/>
              </a:rPr>
              <a:t>Number of</a:t>
            </a:r>
            <a:r>
              <a:rPr lang="en-US" sz="2112" dirty="0">
                <a:solidFill>
                  <a:srgbClr val="000000"/>
                </a:solidFill>
                <a:latin typeface="Josefin Sans Bold"/>
              </a:rPr>
              <a:t> UNIQUE WORDS</a:t>
            </a:r>
          </a:p>
        </p:txBody>
      </p:sp>
      <p:sp>
        <p:nvSpPr>
          <p:cNvPr id="19" name="TextBox 19"/>
          <p:cNvSpPr txBox="1"/>
          <p:nvPr/>
        </p:nvSpPr>
        <p:spPr>
          <a:xfrm>
            <a:off x="6253423" y="1962931"/>
            <a:ext cx="10690819" cy="542204"/>
          </a:xfrm>
          <a:prstGeom prst="rect">
            <a:avLst/>
          </a:prstGeom>
        </p:spPr>
        <p:txBody>
          <a:bodyPr lIns="0" tIns="0" rIns="0" bIns="0" rtlCol="0" anchor="t">
            <a:spAutoFit/>
          </a:bodyPr>
          <a:lstStyle/>
          <a:p>
            <a:pPr algn="ctr">
              <a:lnSpc>
                <a:spcPts val="4132"/>
              </a:lnSpc>
            </a:pPr>
            <a:r>
              <a:rPr lang="en-US" sz="3593">
                <a:solidFill>
                  <a:srgbClr val="000000"/>
                </a:solidFill>
                <a:latin typeface="Josefin Sans"/>
              </a:rPr>
              <a:t>Example: go supermarket like without judged</a:t>
            </a:r>
          </a:p>
        </p:txBody>
      </p:sp>
      <p:sp>
        <p:nvSpPr>
          <p:cNvPr id="20" name="TextBox 20"/>
          <p:cNvSpPr txBox="1"/>
          <p:nvPr/>
        </p:nvSpPr>
        <p:spPr>
          <a:xfrm>
            <a:off x="7948156" y="7692761"/>
            <a:ext cx="7668598" cy="327608"/>
          </a:xfrm>
          <a:prstGeom prst="rect">
            <a:avLst/>
          </a:prstGeom>
        </p:spPr>
        <p:txBody>
          <a:bodyPr lIns="0" tIns="0" rIns="0" bIns="0" rtlCol="0" anchor="t">
            <a:spAutoFit/>
          </a:bodyPr>
          <a:lstStyle/>
          <a:p>
            <a:pPr algn="ctr">
              <a:lnSpc>
                <a:spcPts val="2428"/>
              </a:lnSpc>
            </a:pPr>
            <a:r>
              <a:rPr lang="en-US" sz="2112" dirty="0">
                <a:solidFill>
                  <a:srgbClr val="000000"/>
                </a:solidFill>
                <a:latin typeface="Josefin Sans Bold"/>
              </a:rPr>
              <a:t>RATIO </a:t>
            </a:r>
            <a:r>
              <a:rPr lang="en-US" sz="2112" dirty="0">
                <a:solidFill>
                  <a:srgbClr val="000000"/>
                </a:solidFill>
                <a:latin typeface="Josefin Sans"/>
              </a:rPr>
              <a:t>of </a:t>
            </a:r>
            <a:r>
              <a:rPr lang="en-US" sz="2112" dirty="0">
                <a:solidFill>
                  <a:srgbClr val="000000"/>
                </a:solidFill>
                <a:latin typeface="Josefin Sans Bold"/>
              </a:rPr>
              <a:t>UNIQUE WORDS</a:t>
            </a:r>
            <a:r>
              <a:rPr lang="en-US" sz="2112" dirty="0">
                <a:solidFill>
                  <a:srgbClr val="000000"/>
                </a:solidFill>
                <a:latin typeface="Josefin Sans"/>
              </a:rPr>
              <a:t> to</a:t>
            </a:r>
            <a:r>
              <a:rPr lang="en-US" sz="2112" dirty="0">
                <a:solidFill>
                  <a:srgbClr val="000000"/>
                </a:solidFill>
                <a:latin typeface="Josefin Sans Bold"/>
              </a:rPr>
              <a:t> TOTAL NUMBERS OF WORD</a:t>
            </a:r>
          </a:p>
        </p:txBody>
      </p:sp>
      <p:sp>
        <p:nvSpPr>
          <p:cNvPr id="21" name="TextBox 21"/>
          <p:cNvSpPr txBox="1"/>
          <p:nvPr/>
        </p:nvSpPr>
        <p:spPr>
          <a:xfrm>
            <a:off x="6054424" y="9177289"/>
            <a:ext cx="1148684"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TEXT ANALYSIS</a:t>
            </a:r>
          </a:p>
        </p:txBody>
      </p:sp>
      <p:sp>
        <p:nvSpPr>
          <p:cNvPr id="22" name="TextBox 22"/>
          <p:cNvSpPr txBox="1"/>
          <p:nvPr/>
        </p:nvSpPr>
        <p:spPr>
          <a:xfrm>
            <a:off x="7462930" y="9182700"/>
            <a:ext cx="193610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SMOTE RE-SAMPLING</a:t>
            </a:r>
          </a:p>
        </p:txBody>
      </p:sp>
      <p:sp>
        <p:nvSpPr>
          <p:cNvPr id="23" name="TextBox 23"/>
          <p:cNvSpPr txBox="1"/>
          <p:nvPr/>
        </p:nvSpPr>
        <p:spPr>
          <a:xfrm>
            <a:off x="9658857" y="9177289"/>
            <a:ext cx="93419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TF-1DF</a:t>
            </a:r>
          </a:p>
        </p:txBody>
      </p:sp>
      <p:sp>
        <p:nvSpPr>
          <p:cNvPr id="24" name="TextBox 24"/>
          <p:cNvSpPr txBox="1"/>
          <p:nvPr/>
        </p:nvSpPr>
        <p:spPr>
          <a:xfrm>
            <a:off x="11268431" y="9177289"/>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WORD2VEC</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923" b="8688"/>
          <a:stretch>
            <a:fillRect/>
          </a:stretch>
        </p:blipFill>
        <p:spPr>
          <a:xfrm>
            <a:off x="4308737" y="1855213"/>
            <a:ext cx="12375876" cy="7190704"/>
          </a:xfrm>
          <a:prstGeom prst="rect">
            <a:avLst/>
          </a:prstGeom>
        </p:spPr>
      </p:pic>
      <p:sp>
        <p:nvSpPr>
          <p:cNvPr id="3" name="TextBox 3"/>
          <p:cNvSpPr txBox="1"/>
          <p:nvPr/>
        </p:nvSpPr>
        <p:spPr>
          <a:xfrm>
            <a:off x="734296" y="2697342"/>
            <a:ext cx="5022690" cy="1744067"/>
          </a:xfrm>
          <a:prstGeom prst="rect">
            <a:avLst/>
          </a:prstGeom>
        </p:spPr>
        <p:txBody>
          <a:bodyPr wrap="square" lIns="0" tIns="0" rIns="0" bIns="0" rtlCol="0" anchor="t">
            <a:spAutoFit/>
          </a:bodyPr>
          <a:lstStyle/>
          <a:p>
            <a:pPr marL="0" lvl="0" indent="0">
              <a:lnSpc>
                <a:spcPts val="6757"/>
              </a:lnSpc>
            </a:pPr>
            <a:r>
              <a:rPr lang="en-US" sz="5630" dirty="0">
                <a:solidFill>
                  <a:srgbClr val="000000"/>
                </a:solidFill>
                <a:latin typeface="Prata"/>
              </a:rPr>
              <a:t>What's happening?</a:t>
            </a:r>
          </a:p>
        </p:txBody>
      </p:sp>
      <p:sp>
        <p:nvSpPr>
          <p:cNvPr id="4" name="TextBox 4"/>
          <p:cNvSpPr txBox="1"/>
          <p:nvPr/>
        </p:nvSpPr>
        <p:spPr>
          <a:xfrm rot="-2323557">
            <a:off x="1834790" y="4488790"/>
            <a:ext cx="5984007" cy="1566544"/>
          </a:xfrm>
          <a:prstGeom prst="rect">
            <a:avLst/>
          </a:prstGeom>
        </p:spPr>
        <p:txBody>
          <a:bodyPr lIns="0" tIns="0" rIns="0" bIns="0" rtlCol="0" anchor="t">
            <a:spAutoFit/>
          </a:bodyPr>
          <a:lstStyle/>
          <a:p>
            <a:pPr algn="ctr">
              <a:lnSpc>
                <a:spcPts val="12880"/>
              </a:lnSpc>
            </a:pPr>
            <a:r>
              <a:rPr lang="en-US" sz="9200">
                <a:solidFill>
                  <a:srgbClr val="FF3131"/>
                </a:solidFill>
                <a:latin typeface="Prata"/>
              </a:rPr>
              <a:t>PROTEST</a:t>
            </a:r>
          </a:p>
        </p:txBody>
      </p:sp>
      <p:sp>
        <p:nvSpPr>
          <p:cNvPr id="5" name="TextBox 5"/>
          <p:cNvSpPr txBox="1"/>
          <p:nvPr/>
        </p:nvSpPr>
        <p:spPr>
          <a:xfrm rot="-919455">
            <a:off x="8671995" y="6191966"/>
            <a:ext cx="5984007" cy="1566544"/>
          </a:xfrm>
          <a:prstGeom prst="rect">
            <a:avLst/>
          </a:prstGeom>
        </p:spPr>
        <p:txBody>
          <a:bodyPr lIns="0" tIns="0" rIns="0" bIns="0" rtlCol="0" anchor="t">
            <a:spAutoFit/>
          </a:bodyPr>
          <a:lstStyle/>
          <a:p>
            <a:pPr algn="ctr">
              <a:lnSpc>
                <a:spcPts val="12880"/>
              </a:lnSpc>
            </a:pPr>
            <a:r>
              <a:rPr lang="en-US" sz="9200">
                <a:solidFill>
                  <a:srgbClr val="FF3131"/>
                </a:solidFill>
                <a:latin typeface="Prata"/>
              </a:rPr>
              <a:t>PANIC</a:t>
            </a:r>
          </a:p>
        </p:txBody>
      </p:sp>
      <p:sp>
        <p:nvSpPr>
          <p:cNvPr id="6" name="TextBox 6"/>
          <p:cNvSpPr txBox="1"/>
          <p:nvPr/>
        </p:nvSpPr>
        <p:spPr>
          <a:xfrm rot="1842610">
            <a:off x="11364888" y="1592877"/>
            <a:ext cx="6774065" cy="1566544"/>
          </a:xfrm>
          <a:prstGeom prst="rect">
            <a:avLst/>
          </a:prstGeom>
        </p:spPr>
        <p:txBody>
          <a:bodyPr lIns="0" tIns="0" rIns="0" bIns="0" rtlCol="0" anchor="t">
            <a:spAutoFit/>
          </a:bodyPr>
          <a:lstStyle/>
          <a:p>
            <a:pPr algn="ctr">
              <a:lnSpc>
                <a:spcPts val="12880"/>
              </a:lnSpc>
            </a:pPr>
            <a:r>
              <a:rPr lang="en-US" sz="9200">
                <a:solidFill>
                  <a:srgbClr val="FF3131"/>
                </a:solidFill>
                <a:latin typeface="Prata"/>
              </a:rPr>
              <a:t>MISTRUST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10698" y="7003520"/>
            <a:ext cx="10009923" cy="85736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22546" y="8677804"/>
            <a:ext cx="9042907" cy="312391"/>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33700" y="8638934"/>
            <a:ext cx="390132" cy="390132"/>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182295" y="8638934"/>
            <a:ext cx="390132" cy="390132"/>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30889" y="8638934"/>
            <a:ext cx="390132" cy="390132"/>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644996" y="8638934"/>
            <a:ext cx="390132" cy="390132"/>
          </a:xfrm>
          <a:prstGeom prst="rect">
            <a:avLst/>
          </a:prstGeom>
        </p:spPr>
      </p:pic>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182295" y="9498357"/>
            <a:ext cx="455502" cy="379309"/>
          </a:xfrm>
          <a:prstGeom prst="rect">
            <a:avLst/>
          </a:prstGeom>
        </p:spPr>
      </p:pic>
      <p:pic>
        <p:nvPicPr>
          <p:cNvPr id="9" name="Picture 9"/>
          <p:cNvPicPr>
            <a:picLocks noChangeAspect="1"/>
          </p:cNvPicPr>
          <p:nvPr/>
        </p:nvPicPr>
        <p:blipFill>
          <a:blip r:embed="rId11"/>
          <a:srcRect/>
          <a:stretch>
            <a:fillRect/>
          </a:stretch>
        </p:blipFill>
        <p:spPr>
          <a:xfrm>
            <a:off x="1401400" y="3150102"/>
            <a:ext cx="8428519" cy="3034267"/>
          </a:xfrm>
          <a:prstGeom prst="rect">
            <a:avLst/>
          </a:prstGeom>
        </p:spPr>
      </p:pic>
      <p:sp>
        <p:nvSpPr>
          <p:cNvPr id="10" name="TextBox 10"/>
          <p:cNvSpPr txBox="1"/>
          <p:nvPr/>
        </p:nvSpPr>
        <p:spPr>
          <a:xfrm>
            <a:off x="3065226" y="971550"/>
            <a:ext cx="12157547" cy="909562"/>
          </a:xfrm>
          <a:prstGeom prst="rect">
            <a:avLst/>
          </a:prstGeom>
        </p:spPr>
        <p:txBody>
          <a:bodyPr lIns="0" tIns="0" rIns="0" bIns="0" rtlCol="0" anchor="t">
            <a:spAutoFit/>
          </a:bodyPr>
          <a:lstStyle/>
          <a:p>
            <a:pPr marL="0" lvl="0" indent="0" algn="ctr">
              <a:lnSpc>
                <a:spcPts val="7320"/>
              </a:lnSpc>
            </a:pPr>
            <a:r>
              <a:rPr lang="en-US" sz="5630">
                <a:solidFill>
                  <a:srgbClr val="000000"/>
                </a:solidFill>
                <a:latin typeface="Prata"/>
              </a:rPr>
              <a:t>SMOTE RE-SAMPLING</a:t>
            </a:r>
          </a:p>
        </p:txBody>
      </p:sp>
      <p:sp>
        <p:nvSpPr>
          <p:cNvPr id="11" name="TextBox 11"/>
          <p:cNvSpPr txBox="1"/>
          <p:nvPr/>
        </p:nvSpPr>
        <p:spPr>
          <a:xfrm>
            <a:off x="10896600" y="2273569"/>
            <a:ext cx="6331228" cy="4565650"/>
          </a:xfrm>
          <a:prstGeom prst="rect">
            <a:avLst/>
          </a:prstGeom>
        </p:spPr>
        <p:txBody>
          <a:bodyPr lIns="0" tIns="0" rIns="0" bIns="0" rtlCol="0" anchor="t">
            <a:spAutoFit/>
          </a:bodyPr>
          <a:lstStyle/>
          <a:p>
            <a:pPr marL="755651" lvl="1" indent="-377825">
              <a:lnSpc>
                <a:spcPts val="4025"/>
              </a:lnSpc>
              <a:buFont typeface="Arial"/>
              <a:buChar char="•"/>
            </a:pPr>
            <a:r>
              <a:rPr lang="en-US" sz="3500" dirty="0">
                <a:solidFill>
                  <a:srgbClr val="000000"/>
                </a:solidFill>
                <a:latin typeface="Josefin Sans"/>
              </a:rPr>
              <a:t>Handle imbalance datasets</a:t>
            </a:r>
          </a:p>
          <a:p>
            <a:pPr marL="755651" lvl="1" indent="-377825">
              <a:lnSpc>
                <a:spcPts val="4025"/>
              </a:lnSpc>
              <a:buFont typeface="Arial"/>
              <a:buChar char="•"/>
            </a:pPr>
            <a:r>
              <a:rPr lang="en-US" sz="3500" dirty="0">
                <a:solidFill>
                  <a:srgbClr val="000000"/>
                </a:solidFill>
                <a:latin typeface="Josefin Sans"/>
              </a:rPr>
              <a:t>Duplicates and add random examples from the minority class until it is balanced with the majority class</a:t>
            </a:r>
          </a:p>
          <a:p>
            <a:pPr marL="755651" lvl="1" indent="-377825">
              <a:lnSpc>
                <a:spcPts val="4025"/>
              </a:lnSpc>
              <a:buFont typeface="Arial"/>
              <a:buChar char="•"/>
            </a:pPr>
            <a:r>
              <a:rPr lang="en-US" sz="3500" dirty="0">
                <a:solidFill>
                  <a:srgbClr val="000000"/>
                </a:solidFill>
                <a:latin typeface="Josefin Sans"/>
              </a:rPr>
              <a:t>Typically used in conjunction with a machine learning model</a:t>
            </a:r>
          </a:p>
          <a:p>
            <a:pPr marL="755651" lvl="1" indent="-377825">
              <a:lnSpc>
                <a:spcPts val="4025"/>
              </a:lnSpc>
              <a:buFont typeface="Arial"/>
              <a:buChar char="•"/>
            </a:pPr>
            <a:r>
              <a:rPr lang="en-US" sz="3500" dirty="0">
                <a:solidFill>
                  <a:srgbClr val="000000"/>
                </a:solidFill>
                <a:latin typeface="Josefin Sans"/>
              </a:rPr>
              <a:t>Helps model better recognize patterns and relationships </a:t>
            </a:r>
          </a:p>
        </p:txBody>
      </p:sp>
      <p:sp>
        <p:nvSpPr>
          <p:cNvPr id="12" name="TextBox 12"/>
          <p:cNvSpPr txBox="1"/>
          <p:nvPr/>
        </p:nvSpPr>
        <p:spPr>
          <a:xfrm>
            <a:off x="6054424" y="9177289"/>
            <a:ext cx="1148684"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TEXT ANALYSIS</a:t>
            </a:r>
          </a:p>
        </p:txBody>
      </p:sp>
      <p:sp>
        <p:nvSpPr>
          <p:cNvPr id="13" name="TextBox 13"/>
          <p:cNvSpPr txBox="1"/>
          <p:nvPr/>
        </p:nvSpPr>
        <p:spPr>
          <a:xfrm>
            <a:off x="7462930" y="9182700"/>
            <a:ext cx="193610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SMOTE RE-SAMPLING</a:t>
            </a:r>
          </a:p>
        </p:txBody>
      </p:sp>
      <p:sp>
        <p:nvSpPr>
          <p:cNvPr id="14" name="TextBox 14"/>
          <p:cNvSpPr txBox="1"/>
          <p:nvPr/>
        </p:nvSpPr>
        <p:spPr>
          <a:xfrm>
            <a:off x="9658857" y="9177289"/>
            <a:ext cx="93419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TF-1DF</a:t>
            </a:r>
          </a:p>
        </p:txBody>
      </p:sp>
      <p:sp>
        <p:nvSpPr>
          <p:cNvPr id="15" name="TextBox 15"/>
          <p:cNvSpPr txBox="1"/>
          <p:nvPr/>
        </p:nvSpPr>
        <p:spPr>
          <a:xfrm>
            <a:off x="11268431" y="9177289"/>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WORD2VEC</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78022" y="3530699"/>
            <a:ext cx="8302575" cy="3358579"/>
          </a:xfrm>
          <a:prstGeom prst="rect">
            <a:avLst/>
          </a:prstGeom>
        </p:spPr>
      </p:pic>
      <p:sp>
        <p:nvSpPr>
          <p:cNvPr id="3" name="TextBox 3"/>
          <p:cNvSpPr txBox="1"/>
          <p:nvPr/>
        </p:nvSpPr>
        <p:spPr>
          <a:xfrm>
            <a:off x="2017474" y="522363"/>
            <a:ext cx="14763123" cy="1833487"/>
          </a:xfrm>
          <a:prstGeom prst="rect">
            <a:avLst/>
          </a:prstGeom>
        </p:spPr>
        <p:txBody>
          <a:bodyPr lIns="0" tIns="0" rIns="0" bIns="0" rtlCol="0" anchor="t">
            <a:spAutoFit/>
          </a:bodyPr>
          <a:lstStyle/>
          <a:p>
            <a:pPr marL="0" lvl="0" indent="0" algn="ctr">
              <a:lnSpc>
                <a:spcPts val="7320"/>
              </a:lnSpc>
            </a:pPr>
            <a:r>
              <a:rPr lang="en-US" sz="5630">
                <a:solidFill>
                  <a:srgbClr val="000000"/>
                </a:solidFill>
                <a:latin typeface="Prata"/>
              </a:rPr>
              <a:t>TF-IDF (TERM FREQUENCY-INVERSE DOCUMENT FREQUENCY)</a:t>
            </a:r>
          </a:p>
        </p:txBody>
      </p:sp>
      <p:sp>
        <p:nvSpPr>
          <p:cNvPr id="4" name="TextBox 4"/>
          <p:cNvSpPr txBox="1"/>
          <p:nvPr/>
        </p:nvSpPr>
        <p:spPr>
          <a:xfrm>
            <a:off x="1368950" y="2587187"/>
            <a:ext cx="6507192" cy="5829935"/>
          </a:xfrm>
          <a:prstGeom prst="rect">
            <a:avLst/>
          </a:prstGeom>
        </p:spPr>
        <p:txBody>
          <a:bodyPr lIns="0" tIns="0" rIns="0" bIns="0" rtlCol="0" anchor="t">
            <a:spAutoFit/>
          </a:bodyPr>
          <a:lstStyle/>
          <a:p>
            <a:pPr>
              <a:lnSpc>
                <a:spcPts val="3565"/>
              </a:lnSpc>
            </a:pPr>
            <a:r>
              <a:rPr lang="en-US" sz="3100">
                <a:solidFill>
                  <a:srgbClr val="000000"/>
                </a:solidFill>
                <a:latin typeface="Josefin Sans"/>
              </a:rPr>
              <a:t>TF-IDF (Max token length &lt; 50):</a:t>
            </a:r>
          </a:p>
          <a:p>
            <a:pPr marL="669293" lvl="1" indent="-334646">
              <a:lnSpc>
                <a:spcPts val="3565"/>
              </a:lnSpc>
              <a:buFont typeface="Arial"/>
              <a:buChar char="•"/>
            </a:pPr>
            <a:r>
              <a:rPr lang="en-US" sz="3100">
                <a:solidFill>
                  <a:srgbClr val="000000"/>
                </a:solidFill>
                <a:latin typeface="Josefin Sans"/>
              </a:rPr>
              <a:t>Useful to identify keywords that represent sentiments</a:t>
            </a:r>
          </a:p>
          <a:p>
            <a:pPr marL="669293" lvl="1" indent="-334646">
              <a:lnSpc>
                <a:spcPts val="3565"/>
              </a:lnSpc>
              <a:buFont typeface="Arial"/>
              <a:buChar char="•"/>
            </a:pPr>
            <a:r>
              <a:rPr lang="en-US" sz="3100">
                <a:solidFill>
                  <a:srgbClr val="000000"/>
                </a:solidFill>
                <a:latin typeface="Josefin Sans"/>
              </a:rPr>
              <a:t>Treats all terms equally, results in irrelevant terms given too much weight</a:t>
            </a:r>
          </a:p>
          <a:p>
            <a:pPr marL="669293" lvl="1" indent="-334646">
              <a:lnSpc>
                <a:spcPts val="3565"/>
              </a:lnSpc>
              <a:buFont typeface="Arial"/>
              <a:buChar char="•"/>
            </a:pPr>
            <a:r>
              <a:rPr lang="en-US" sz="3100">
                <a:solidFill>
                  <a:srgbClr val="000000"/>
                </a:solidFill>
                <a:latin typeface="Josefin Sans"/>
              </a:rPr>
              <a:t>Does not consider word order</a:t>
            </a:r>
          </a:p>
          <a:p>
            <a:pPr marL="669293" lvl="1" indent="-334646">
              <a:lnSpc>
                <a:spcPts val="3565"/>
              </a:lnSpc>
              <a:buFont typeface="Arial"/>
              <a:buChar char="•"/>
            </a:pPr>
            <a:r>
              <a:rPr lang="en-US" sz="3100">
                <a:solidFill>
                  <a:srgbClr val="000000"/>
                </a:solidFill>
                <a:latin typeface="Josefin Sans"/>
              </a:rPr>
              <a:t>Can result in sparse data</a:t>
            </a:r>
          </a:p>
          <a:p>
            <a:pPr marL="669293" lvl="1" indent="-334646">
              <a:lnSpc>
                <a:spcPts val="3565"/>
              </a:lnSpc>
              <a:buFont typeface="Arial"/>
              <a:buChar char="•"/>
            </a:pPr>
            <a:r>
              <a:rPr lang="en-US" sz="3100">
                <a:solidFill>
                  <a:srgbClr val="000000"/>
                </a:solidFill>
                <a:latin typeface="Josefin Sans"/>
              </a:rPr>
              <a:t>Useful for short text documents if they contain specific keywords/phrases that are important for identifying their content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22546" y="8677804"/>
            <a:ext cx="9042907" cy="312391"/>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33700" y="8638934"/>
            <a:ext cx="390132" cy="390132"/>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82295" y="8638934"/>
            <a:ext cx="390132" cy="390132"/>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30889" y="8638934"/>
            <a:ext cx="390132" cy="390132"/>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644996" y="8638934"/>
            <a:ext cx="390132" cy="390132"/>
          </a:xfrm>
          <a:prstGeom prst="rect">
            <a:avLst/>
          </a:prstGeom>
        </p:spPr>
      </p:pic>
      <p:sp>
        <p:nvSpPr>
          <p:cNvPr id="10" name="TextBox 10"/>
          <p:cNvSpPr txBox="1"/>
          <p:nvPr/>
        </p:nvSpPr>
        <p:spPr>
          <a:xfrm>
            <a:off x="6054424" y="9177289"/>
            <a:ext cx="1148684"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TEXT ANALYSIS</a:t>
            </a:r>
          </a:p>
        </p:txBody>
      </p:sp>
      <p:sp>
        <p:nvSpPr>
          <p:cNvPr id="11" name="TextBox 11"/>
          <p:cNvSpPr txBox="1"/>
          <p:nvPr/>
        </p:nvSpPr>
        <p:spPr>
          <a:xfrm>
            <a:off x="7462930" y="9182700"/>
            <a:ext cx="193610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SMOTE RE-SAMPLING</a:t>
            </a:r>
          </a:p>
        </p:txBody>
      </p:sp>
      <p:sp>
        <p:nvSpPr>
          <p:cNvPr id="12" name="TextBox 12"/>
          <p:cNvSpPr txBox="1"/>
          <p:nvPr/>
        </p:nvSpPr>
        <p:spPr>
          <a:xfrm>
            <a:off x="9658857" y="9177289"/>
            <a:ext cx="93419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TF-1DF</a:t>
            </a:r>
          </a:p>
        </p:txBody>
      </p:sp>
      <p:sp>
        <p:nvSpPr>
          <p:cNvPr id="13" name="TextBox 13"/>
          <p:cNvSpPr txBox="1"/>
          <p:nvPr/>
        </p:nvSpPr>
        <p:spPr>
          <a:xfrm>
            <a:off x="11268431" y="9177289"/>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WORD2VEC</a:t>
            </a:r>
          </a:p>
        </p:txBody>
      </p:sp>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898204" y="9498357"/>
            <a:ext cx="455502" cy="379309"/>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82" b="1682"/>
          <a:stretch>
            <a:fillRect/>
          </a:stretch>
        </p:blipFill>
        <p:spPr>
          <a:xfrm>
            <a:off x="3065226" y="5619669"/>
            <a:ext cx="4803917" cy="273355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22546" y="8677804"/>
            <a:ext cx="9042907" cy="312391"/>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33700" y="8638934"/>
            <a:ext cx="390132" cy="390132"/>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82295" y="8638934"/>
            <a:ext cx="390132" cy="390132"/>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30889" y="8638934"/>
            <a:ext cx="390132" cy="390132"/>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644996" y="8638934"/>
            <a:ext cx="390132" cy="390132"/>
          </a:xfrm>
          <a:prstGeom prst="rect">
            <a:avLst/>
          </a:prstGeom>
        </p:spPr>
      </p:pic>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644996" y="9491711"/>
            <a:ext cx="455502" cy="379309"/>
          </a:xfrm>
          <a:prstGeom prst="rect">
            <a:avLst/>
          </a:prstGeom>
        </p:spPr>
      </p:pic>
      <p:pic>
        <p:nvPicPr>
          <p:cNvPr id="9" name="Picture 9"/>
          <p:cNvPicPr>
            <a:picLocks noChangeAspect="1"/>
          </p:cNvPicPr>
          <p:nvPr/>
        </p:nvPicPr>
        <p:blipFill>
          <a:blip r:embed="rId11"/>
          <a:srcRect/>
          <a:stretch>
            <a:fillRect/>
          </a:stretch>
        </p:blipFill>
        <p:spPr>
          <a:xfrm>
            <a:off x="3065226" y="2608262"/>
            <a:ext cx="4803917" cy="2725701"/>
          </a:xfrm>
          <a:prstGeom prst="rect">
            <a:avLst/>
          </a:prstGeom>
        </p:spPr>
      </p:pic>
      <p:sp>
        <p:nvSpPr>
          <p:cNvPr id="10" name="TextBox 10"/>
          <p:cNvSpPr txBox="1"/>
          <p:nvPr/>
        </p:nvSpPr>
        <p:spPr>
          <a:xfrm>
            <a:off x="3065226" y="971550"/>
            <a:ext cx="12157547" cy="909562"/>
          </a:xfrm>
          <a:prstGeom prst="rect">
            <a:avLst/>
          </a:prstGeom>
        </p:spPr>
        <p:txBody>
          <a:bodyPr lIns="0" tIns="0" rIns="0" bIns="0" rtlCol="0" anchor="t">
            <a:spAutoFit/>
          </a:bodyPr>
          <a:lstStyle/>
          <a:p>
            <a:pPr marL="0" lvl="0" indent="0" algn="ctr">
              <a:lnSpc>
                <a:spcPts val="7320"/>
              </a:lnSpc>
            </a:pPr>
            <a:r>
              <a:rPr lang="en-US" sz="5630">
                <a:solidFill>
                  <a:srgbClr val="000000"/>
                </a:solidFill>
                <a:latin typeface="Prata"/>
              </a:rPr>
              <a:t>WORD2VEC</a:t>
            </a:r>
          </a:p>
        </p:txBody>
      </p:sp>
      <p:sp>
        <p:nvSpPr>
          <p:cNvPr id="11" name="TextBox 11"/>
          <p:cNvSpPr txBox="1"/>
          <p:nvPr/>
        </p:nvSpPr>
        <p:spPr>
          <a:xfrm>
            <a:off x="8572427" y="2205688"/>
            <a:ext cx="7995988" cy="5070475"/>
          </a:xfrm>
          <a:prstGeom prst="rect">
            <a:avLst/>
          </a:prstGeom>
        </p:spPr>
        <p:txBody>
          <a:bodyPr lIns="0" tIns="0" rIns="0" bIns="0" rtlCol="0" anchor="t">
            <a:spAutoFit/>
          </a:bodyPr>
          <a:lstStyle/>
          <a:p>
            <a:pPr marL="755651" lvl="1" indent="-377825">
              <a:lnSpc>
                <a:spcPts val="4025"/>
              </a:lnSpc>
              <a:buFont typeface="Arial"/>
              <a:buChar char="•"/>
            </a:pPr>
            <a:r>
              <a:rPr lang="en-US" sz="3500" dirty="0">
                <a:solidFill>
                  <a:srgbClr val="000000"/>
                </a:solidFill>
                <a:latin typeface="Josefin Sans"/>
              </a:rPr>
              <a:t>Capture semantic relationships between words and context in a document</a:t>
            </a:r>
          </a:p>
          <a:p>
            <a:pPr marL="755651" lvl="1" indent="-377825">
              <a:lnSpc>
                <a:spcPts val="4025"/>
              </a:lnSpc>
              <a:buFont typeface="Arial"/>
              <a:buChar char="•"/>
            </a:pPr>
            <a:r>
              <a:rPr lang="en-US" sz="3500" dirty="0">
                <a:solidFill>
                  <a:srgbClr val="000000"/>
                </a:solidFill>
                <a:latin typeface="Josefin Sans"/>
              </a:rPr>
              <a:t>Capture more nuanced relationships between words</a:t>
            </a:r>
          </a:p>
          <a:p>
            <a:pPr marL="755651" lvl="1" indent="-377825">
              <a:lnSpc>
                <a:spcPts val="4025"/>
              </a:lnSpc>
              <a:buFont typeface="Arial"/>
              <a:buChar char="•"/>
            </a:pPr>
            <a:r>
              <a:rPr lang="en-US" sz="3500" dirty="0">
                <a:solidFill>
                  <a:srgbClr val="000000"/>
                </a:solidFill>
                <a:latin typeface="Josefin Sans"/>
              </a:rPr>
              <a:t>Identifies words that are similar in meaning but may not appear in the same context</a:t>
            </a:r>
          </a:p>
          <a:p>
            <a:pPr marL="755651" lvl="1" indent="-377825">
              <a:lnSpc>
                <a:spcPts val="4025"/>
              </a:lnSpc>
              <a:buFont typeface="Arial"/>
              <a:buChar char="•"/>
            </a:pPr>
            <a:r>
              <a:rPr lang="en-US" sz="3500" dirty="0">
                <a:solidFill>
                  <a:srgbClr val="000000"/>
                </a:solidFill>
                <a:latin typeface="Josefin Sans"/>
              </a:rPr>
              <a:t>More effective for longer, more complex documents where sentiment is conveyed through subtle linguistic cues</a:t>
            </a:r>
          </a:p>
        </p:txBody>
      </p:sp>
      <p:sp>
        <p:nvSpPr>
          <p:cNvPr id="12" name="TextBox 12"/>
          <p:cNvSpPr txBox="1"/>
          <p:nvPr/>
        </p:nvSpPr>
        <p:spPr>
          <a:xfrm>
            <a:off x="6054424" y="9177289"/>
            <a:ext cx="1148684"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TEXT ANALYSIS</a:t>
            </a:r>
          </a:p>
        </p:txBody>
      </p:sp>
      <p:sp>
        <p:nvSpPr>
          <p:cNvPr id="13" name="TextBox 13"/>
          <p:cNvSpPr txBox="1"/>
          <p:nvPr/>
        </p:nvSpPr>
        <p:spPr>
          <a:xfrm>
            <a:off x="7462930" y="9182700"/>
            <a:ext cx="193610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SMOTE RE-SAMPLING</a:t>
            </a:r>
          </a:p>
        </p:txBody>
      </p:sp>
      <p:sp>
        <p:nvSpPr>
          <p:cNvPr id="14" name="TextBox 14"/>
          <p:cNvSpPr txBox="1"/>
          <p:nvPr/>
        </p:nvSpPr>
        <p:spPr>
          <a:xfrm>
            <a:off x="9658857" y="9177289"/>
            <a:ext cx="934195"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TF-1DF</a:t>
            </a:r>
          </a:p>
        </p:txBody>
      </p:sp>
      <p:sp>
        <p:nvSpPr>
          <p:cNvPr id="15" name="TextBox 15"/>
          <p:cNvSpPr txBox="1"/>
          <p:nvPr/>
        </p:nvSpPr>
        <p:spPr>
          <a:xfrm>
            <a:off x="11268431" y="9177289"/>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WORD2VEC</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22546" y="8676950"/>
            <a:ext cx="9042907" cy="312391"/>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298119" y="8638934"/>
            <a:ext cx="390132" cy="390132"/>
          </a:xfrm>
          <a:prstGeom prst="rect">
            <a:avLst/>
          </a:prstGeom>
        </p:spPr>
      </p:pic>
      <p:sp>
        <p:nvSpPr>
          <p:cNvPr id="4" name="TextBox 4"/>
          <p:cNvSpPr txBox="1"/>
          <p:nvPr/>
        </p:nvSpPr>
        <p:spPr>
          <a:xfrm>
            <a:off x="3065226" y="3736219"/>
            <a:ext cx="12157547" cy="2757412"/>
          </a:xfrm>
          <a:prstGeom prst="rect">
            <a:avLst/>
          </a:prstGeom>
        </p:spPr>
        <p:txBody>
          <a:bodyPr lIns="0" tIns="0" rIns="0" bIns="0" rtlCol="0" anchor="t">
            <a:spAutoFit/>
          </a:bodyPr>
          <a:lstStyle/>
          <a:p>
            <a:pPr algn="ctr">
              <a:lnSpc>
                <a:spcPts val="7320"/>
              </a:lnSpc>
            </a:pPr>
            <a:r>
              <a:rPr lang="en-US" sz="5630">
                <a:solidFill>
                  <a:srgbClr val="000000"/>
                </a:solidFill>
                <a:latin typeface="Prata"/>
              </a:rPr>
              <a:t>MODEL EVALUATION </a:t>
            </a:r>
          </a:p>
          <a:p>
            <a:pPr algn="ctr">
              <a:lnSpc>
                <a:spcPts val="7320"/>
              </a:lnSpc>
            </a:pPr>
            <a:r>
              <a:rPr lang="en-US" sz="5630">
                <a:solidFill>
                  <a:srgbClr val="000000"/>
                </a:solidFill>
                <a:latin typeface="Prata"/>
              </a:rPr>
              <a:t>&amp;</a:t>
            </a:r>
          </a:p>
          <a:p>
            <a:pPr marL="0" lvl="0" indent="0" algn="ctr">
              <a:lnSpc>
                <a:spcPts val="7320"/>
              </a:lnSpc>
            </a:pPr>
            <a:r>
              <a:rPr lang="en-US" sz="5630">
                <a:solidFill>
                  <a:srgbClr val="000000"/>
                </a:solidFill>
                <a:latin typeface="Prata"/>
              </a:rPr>
              <a:t>INSIGHTS </a:t>
            </a:r>
          </a:p>
        </p:txBody>
      </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629018" y="8642349"/>
            <a:ext cx="390132" cy="390132"/>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48934" y="8638934"/>
            <a:ext cx="390132" cy="390132"/>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263" y="8638934"/>
            <a:ext cx="390132" cy="390132"/>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625591" y="8638934"/>
            <a:ext cx="390132" cy="390132"/>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777594" y="9420761"/>
            <a:ext cx="455502" cy="379309"/>
          </a:xfrm>
          <a:prstGeom prst="rect">
            <a:avLst/>
          </a:prstGeom>
        </p:spPr>
      </p:pic>
      <p:pic>
        <p:nvPicPr>
          <p:cNvPr id="10" name="Picture 10"/>
          <p:cNvPicPr>
            <a:picLocks noChangeAspect="1"/>
          </p:cNvPicPr>
          <p:nvPr/>
        </p:nvPicPr>
        <p:blipFill>
          <a:blip r:embed="rId9">
            <a:alphaModFix amt="26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251715" y="-5311"/>
            <a:ext cx="2062637" cy="1835747"/>
          </a:xfrm>
          <a:prstGeom prst="rect">
            <a:avLst/>
          </a:prstGeom>
        </p:spPr>
      </p:pic>
      <p:sp>
        <p:nvSpPr>
          <p:cNvPr id="11" name="TextBox 11"/>
          <p:cNvSpPr txBox="1"/>
          <p:nvPr/>
        </p:nvSpPr>
        <p:spPr>
          <a:xfrm>
            <a:off x="6211535" y="9258738"/>
            <a:ext cx="563299"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MODEL</a:t>
            </a:r>
          </a:p>
        </p:txBody>
      </p:sp>
      <p:sp>
        <p:nvSpPr>
          <p:cNvPr id="12" name="TextBox 12"/>
          <p:cNvSpPr txBox="1"/>
          <p:nvPr/>
        </p:nvSpPr>
        <p:spPr>
          <a:xfrm>
            <a:off x="7408822" y="9181142"/>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FINE TUNING</a:t>
            </a:r>
          </a:p>
        </p:txBody>
      </p:sp>
      <p:sp>
        <p:nvSpPr>
          <p:cNvPr id="13" name="TextBox 13"/>
          <p:cNvSpPr txBox="1"/>
          <p:nvPr/>
        </p:nvSpPr>
        <p:spPr>
          <a:xfrm>
            <a:off x="8602036" y="9181142"/>
            <a:ext cx="1083928"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EVALUATION SCORE</a:t>
            </a:r>
          </a:p>
        </p:txBody>
      </p:sp>
      <p:sp>
        <p:nvSpPr>
          <p:cNvPr id="14" name="TextBox 14"/>
          <p:cNvSpPr txBox="1"/>
          <p:nvPr/>
        </p:nvSpPr>
        <p:spPr>
          <a:xfrm>
            <a:off x="9910697" y="9258738"/>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INSIGHTS</a:t>
            </a:r>
          </a:p>
        </p:txBody>
      </p:sp>
      <p:sp>
        <p:nvSpPr>
          <p:cNvPr id="15" name="TextBox 15"/>
          <p:cNvSpPr txBox="1"/>
          <p:nvPr/>
        </p:nvSpPr>
        <p:spPr>
          <a:xfrm>
            <a:off x="11501233" y="9181142"/>
            <a:ext cx="638848" cy="317215"/>
          </a:xfrm>
          <a:prstGeom prst="rect">
            <a:avLst/>
          </a:prstGeom>
        </p:spPr>
        <p:txBody>
          <a:bodyPr lIns="0" tIns="0" rIns="0" bIns="0" rtlCol="0" anchor="t">
            <a:spAutoFit/>
          </a:bodyPr>
          <a:lstStyle/>
          <a:p>
            <a:pPr algn="ctr">
              <a:lnSpc>
                <a:spcPts val="1236"/>
              </a:lnSpc>
            </a:pPr>
            <a:r>
              <a:rPr lang="en-US" sz="1075">
                <a:solidFill>
                  <a:srgbClr val="000000"/>
                </a:solidFill>
                <a:latin typeface="Prata"/>
              </a:rPr>
              <a:t> FUTURE</a:t>
            </a:r>
          </a:p>
          <a:p>
            <a:pPr algn="ctr">
              <a:lnSpc>
                <a:spcPts val="1236"/>
              </a:lnSpc>
              <a:spcBef>
                <a:spcPct val="0"/>
              </a:spcBef>
            </a:pPr>
            <a:r>
              <a:rPr lang="en-US" sz="1075">
                <a:solidFill>
                  <a:srgbClr val="000000"/>
                </a:solidFill>
                <a:latin typeface="Prata"/>
              </a:rPr>
              <a:t>PLAN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3" name="Picture 3"/>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flipV="1">
            <a:off x="0" y="0"/>
            <a:ext cx="873100" cy="2024580"/>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622546" y="8676950"/>
            <a:ext cx="9042907" cy="312391"/>
          </a:xfrm>
          <a:prstGeom prst="rect">
            <a:avLst/>
          </a:prstGeom>
        </p:spPr>
      </p:pic>
      <p:pic>
        <p:nvPicPr>
          <p:cNvPr id="6" name="Picture 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298119" y="8638934"/>
            <a:ext cx="390132" cy="390132"/>
          </a:xfrm>
          <a:prstGeom prst="rect">
            <a:avLst/>
          </a:prstGeom>
        </p:spPr>
      </p:pic>
      <p:pic>
        <p:nvPicPr>
          <p:cNvPr id="7" name="Picture 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629018" y="8642349"/>
            <a:ext cx="390132" cy="390132"/>
          </a:xfrm>
          <a:prstGeom prst="rect">
            <a:avLst/>
          </a:prstGeom>
        </p:spPr>
      </p:pic>
      <p:pic>
        <p:nvPicPr>
          <p:cNvPr id="8" name="Picture 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948934" y="8638934"/>
            <a:ext cx="390132" cy="390132"/>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287263" y="8638934"/>
            <a:ext cx="390132" cy="390132"/>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625591" y="8638934"/>
            <a:ext cx="390132" cy="390132"/>
          </a:xfrm>
          <a:prstGeom prst="rect">
            <a:avLst/>
          </a:prstGeom>
        </p:spPr>
      </p:pic>
      <p:pic>
        <p:nvPicPr>
          <p:cNvPr id="11" name="Picture 11"/>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6307644" y="9498357"/>
            <a:ext cx="455502" cy="379309"/>
          </a:xfrm>
          <a:prstGeom prst="rect">
            <a:avLst/>
          </a:prstGeom>
        </p:spPr>
      </p:pic>
      <p:graphicFrame>
        <p:nvGraphicFramePr>
          <p:cNvPr id="12" name="Table 12"/>
          <p:cNvGraphicFramePr>
            <a:graphicFrameLocks noGrp="1"/>
          </p:cNvGraphicFramePr>
          <p:nvPr/>
        </p:nvGraphicFramePr>
        <p:xfrm>
          <a:off x="620535" y="1902613"/>
          <a:ext cx="17046930" cy="5965431"/>
        </p:xfrm>
        <a:graphic>
          <a:graphicData uri="http://schemas.openxmlformats.org/drawingml/2006/table">
            <a:tbl>
              <a:tblPr/>
              <a:tblGrid>
                <a:gridCol w="2017772">
                  <a:extLst>
                    <a:ext uri="{9D8B030D-6E8A-4147-A177-3AD203B41FA5}">
                      <a16:colId xmlns:a16="http://schemas.microsoft.com/office/drawing/2014/main" val="20000"/>
                    </a:ext>
                  </a:extLst>
                </a:gridCol>
                <a:gridCol w="1717436">
                  <a:extLst>
                    <a:ext uri="{9D8B030D-6E8A-4147-A177-3AD203B41FA5}">
                      <a16:colId xmlns:a16="http://schemas.microsoft.com/office/drawing/2014/main" val="20001"/>
                    </a:ext>
                  </a:extLst>
                </a:gridCol>
                <a:gridCol w="1723457">
                  <a:extLst>
                    <a:ext uri="{9D8B030D-6E8A-4147-A177-3AD203B41FA5}">
                      <a16:colId xmlns:a16="http://schemas.microsoft.com/office/drawing/2014/main" val="20002"/>
                    </a:ext>
                  </a:extLst>
                </a:gridCol>
                <a:gridCol w="1712543">
                  <a:extLst>
                    <a:ext uri="{9D8B030D-6E8A-4147-A177-3AD203B41FA5}">
                      <a16:colId xmlns:a16="http://schemas.microsoft.com/office/drawing/2014/main" val="20003"/>
                    </a:ext>
                  </a:extLst>
                </a:gridCol>
                <a:gridCol w="1737119">
                  <a:extLst>
                    <a:ext uri="{9D8B030D-6E8A-4147-A177-3AD203B41FA5}">
                      <a16:colId xmlns:a16="http://schemas.microsoft.com/office/drawing/2014/main" val="20004"/>
                    </a:ext>
                  </a:extLst>
                </a:gridCol>
                <a:gridCol w="1535110">
                  <a:extLst>
                    <a:ext uri="{9D8B030D-6E8A-4147-A177-3AD203B41FA5}">
                      <a16:colId xmlns:a16="http://schemas.microsoft.com/office/drawing/2014/main" val="20005"/>
                    </a:ext>
                  </a:extLst>
                </a:gridCol>
                <a:gridCol w="1679665">
                  <a:extLst>
                    <a:ext uri="{9D8B030D-6E8A-4147-A177-3AD203B41FA5}">
                      <a16:colId xmlns:a16="http://schemas.microsoft.com/office/drawing/2014/main" val="20006"/>
                    </a:ext>
                  </a:extLst>
                </a:gridCol>
                <a:gridCol w="1623188">
                  <a:extLst>
                    <a:ext uri="{9D8B030D-6E8A-4147-A177-3AD203B41FA5}">
                      <a16:colId xmlns:a16="http://schemas.microsoft.com/office/drawing/2014/main" val="20007"/>
                    </a:ext>
                  </a:extLst>
                </a:gridCol>
                <a:gridCol w="1695843">
                  <a:extLst>
                    <a:ext uri="{9D8B030D-6E8A-4147-A177-3AD203B41FA5}">
                      <a16:colId xmlns:a16="http://schemas.microsoft.com/office/drawing/2014/main" val="20008"/>
                    </a:ext>
                  </a:extLst>
                </a:gridCol>
                <a:gridCol w="1604797">
                  <a:extLst>
                    <a:ext uri="{9D8B030D-6E8A-4147-A177-3AD203B41FA5}">
                      <a16:colId xmlns:a16="http://schemas.microsoft.com/office/drawing/2014/main" val="20009"/>
                    </a:ext>
                  </a:extLst>
                </a:gridCol>
              </a:tblGrid>
              <a:tr h="2401245">
                <a:tc>
                  <a:txBody>
                    <a:bodyPr/>
                    <a:lstStyle/>
                    <a:p>
                      <a:pPr algn="ctr">
                        <a:lnSpc>
                          <a:spcPts val="2940"/>
                        </a:lnSpc>
                        <a:defRPr/>
                      </a:pPr>
                      <a:r>
                        <a:rPr lang="en-US" sz="2100">
                          <a:solidFill>
                            <a:srgbClr val="000000"/>
                          </a:solidFill>
                          <a:latin typeface="Prata"/>
                        </a:rPr>
                        <a:t>Model</a:t>
                      </a:r>
                      <a:endParaRPr lang="en-US" sz="1100"/>
                    </a:p>
                    <a:p>
                      <a:pPr algn="ctr">
                        <a:lnSpc>
                          <a:spcPts val="2940"/>
                        </a:lnSpc>
                      </a:pPr>
                      <a:r>
                        <a:rPr lang="en-US" sz="2100">
                          <a:solidFill>
                            <a:srgbClr val="000000"/>
                          </a:solidFill>
                          <a:latin typeface="Prata"/>
                        </a:rPr>
                        <a:t>/</a:t>
                      </a:r>
                    </a:p>
                    <a:p>
                      <a:pPr algn="ctr">
                        <a:lnSpc>
                          <a:spcPts val="2940"/>
                        </a:lnSpc>
                      </a:pPr>
                      <a:r>
                        <a:rPr lang="en-US" sz="2100">
                          <a:solidFill>
                            <a:srgbClr val="000000"/>
                          </a:solidFill>
                          <a:latin typeface="Prata"/>
                        </a:rPr>
                        <a:t>Text-Based Features </a:t>
                      </a: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Prata"/>
                        </a:rPr>
                        <a:t>Logistic Regression</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Prata"/>
                        </a:rPr>
                        <a:t>Naive Bayes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Prata"/>
                        </a:rPr>
                        <a:t>Random Forest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Prata"/>
                        </a:rPr>
                        <a:t>Gradient Boosting</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Prata"/>
                        </a:rPr>
                        <a:t>XGBoost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Prata"/>
                        </a:rPr>
                        <a:t>Adaboost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Prata"/>
                        </a:rPr>
                        <a:t>Recurrent Neural Network</a:t>
                      </a:r>
                      <a:endParaRPr lang="en-US" sz="1100"/>
                    </a:p>
                    <a:p>
                      <a:pPr algn="ctr">
                        <a:lnSpc>
                          <a:spcPts val="2940"/>
                        </a:lnSpc>
                      </a:pPr>
                      <a:r>
                        <a:rPr lang="en-US" sz="2100">
                          <a:solidFill>
                            <a:srgbClr val="000000"/>
                          </a:solidFill>
                          <a:latin typeface="Prata"/>
                        </a:rPr>
                        <a:t>-LSTM</a:t>
                      </a: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Prata"/>
                        </a:rPr>
                        <a:t>BERT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Prata"/>
                        </a:rPr>
                        <a:t>RoBERTa</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94611">
                <a:tc>
                  <a:txBody>
                    <a:bodyPr/>
                    <a:lstStyle/>
                    <a:p>
                      <a:pPr algn="ctr">
                        <a:lnSpc>
                          <a:spcPts val="2940"/>
                        </a:lnSpc>
                        <a:defRPr/>
                      </a:pPr>
                      <a:r>
                        <a:rPr lang="en-US" sz="2100">
                          <a:solidFill>
                            <a:srgbClr val="000000"/>
                          </a:solidFill>
                          <a:latin typeface="Prata"/>
                        </a:rPr>
                        <a:t>TF-IDF</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23362">
                <a:tc>
                  <a:txBody>
                    <a:bodyPr/>
                    <a:lstStyle/>
                    <a:p>
                      <a:pPr algn="ctr">
                        <a:lnSpc>
                          <a:spcPts val="2940"/>
                        </a:lnSpc>
                        <a:defRPr/>
                      </a:pPr>
                      <a:r>
                        <a:rPr lang="en-US" sz="2100">
                          <a:solidFill>
                            <a:srgbClr val="000000"/>
                          </a:solidFill>
                          <a:latin typeface="Prata"/>
                        </a:rPr>
                        <a:t>Word2Vec</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46213">
                <a:tc>
                  <a:txBody>
                    <a:bodyPr/>
                    <a:lstStyle/>
                    <a:p>
                      <a:pPr algn="ctr">
                        <a:lnSpc>
                          <a:spcPts val="2940"/>
                        </a:lnSpc>
                        <a:defRPr/>
                      </a:pPr>
                      <a:r>
                        <a:rPr lang="en-US" sz="2100">
                          <a:solidFill>
                            <a:srgbClr val="000000"/>
                          </a:solidFill>
                          <a:latin typeface="Prata"/>
                        </a:rPr>
                        <a:t>Tokenizer</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3" name="Picture 1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291175" y="4581563"/>
            <a:ext cx="657759" cy="684275"/>
          </a:xfrm>
          <a:prstGeom prst="rect">
            <a:avLst/>
          </a:prstGeom>
        </p:spPr>
      </p:pic>
      <p:sp>
        <p:nvSpPr>
          <p:cNvPr id="14" name="TextBox 14"/>
          <p:cNvSpPr txBox="1"/>
          <p:nvPr/>
        </p:nvSpPr>
        <p:spPr>
          <a:xfrm>
            <a:off x="6211535" y="9258738"/>
            <a:ext cx="563299"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MODEL</a:t>
            </a:r>
          </a:p>
        </p:txBody>
      </p:sp>
      <p:sp>
        <p:nvSpPr>
          <p:cNvPr id="15" name="TextBox 15"/>
          <p:cNvSpPr txBox="1"/>
          <p:nvPr/>
        </p:nvSpPr>
        <p:spPr>
          <a:xfrm>
            <a:off x="7408822" y="9181142"/>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FINE TUNING</a:t>
            </a:r>
          </a:p>
        </p:txBody>
      </p:sp>
      <p:sp>
        <p:nvSpPr>
          <p:cNvPr id="16" name="TextBox 16"/>
          <p:cNvSpPr txBox="1"/>
          <p:nvPr/>
        </p:nvSpPr>
        <p:spPr>
          <a:xfrm>
            <a:off x="8602036" y="9181142"/>
            <a:ext cx="1083928"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EVALUATION SCORE</a:t>
            </a:r>
          </a:p>
        </p:txBody>
      </p:sp>
      <p:sp>
        <p:nvSpPr>
          <p:cNvPr id="17" name="TextBox 17"/>
          <p:cNvSpPr txBox="1"/>
          <p:nvPr/>
        </p:nvSpPr>
        <p:spPr>
          <a:xfrm>
            <a:off x="9910697" y="9258738"/>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INSIGHTS</a:t>
            </a:r>
          </a:p>
        </p:txBody>
      </p:sp>
      <p:sp>
        <p:nvSpPr>
          <p:cNvPr id="18" name="TextBox 18"/>
          <p:cNvSpPr txBox="1"/>
          <p:nvPr/>
        </p:nvSpPr>
        <p:spPr>
          <a:xfrm>
            <a:off x="11501233" y="9181142"/>
            <a:ext cx="638848" cy="317215"/>
          </a:xfrm>
          <a:prstGeom prst="rect">
            <a:avLst/>
          </a:prstGeom>
        </p:spPr>
        <p:txBody>
          <a:bodyPr lIns="0" tIns="0" rIns="0" bIns="0" rtlCol="0" anchor="t">
            <a:spAutoFit/>
          </a:bodyPr>
          <a:lstStyle/>
          <a:p>
            <a:pPr algn="ctr">
              <a:lnSpc>
                <a:spcPts val="1236"/>
              </a:lnSpc>
            </a:pPr>
            <a:r>
              <a:rPr lang="en-US" sz="1075">
                <a:solidFill>
                  <a:srgbClr val="000000"/>
                </a:solidFill>
                <a:latin typeface="Prata"/>
              </a:rPr>
              <a:t> FUTURE</a:t>
            </a:r>
          </a:p>
          <a:p>
            <a:pPr algn="ctr">
              <a:lnSpc>
                <a:spcPts val="1236"/>
              </a:lnSpc>
              <a:spcBef>
                <a:spcPct val="0"/>
              </a:spcBef>
            </a:pPr>
            <a:r>
              <a:rPr lang="en-US" sz="1075">
                <a:solidFill>
                  <a:srgbClr val="000000"/>
                </a:solidFill>
                <a:latin typeface="Prata"/>
              </a:rPr>
              <a:t>PLAN</a:t>
            </a:r>
          </a:p>
        </p:txBody>
      </p:sp>
      <p:pic>
        <p:nvPicPr>
          <p:cNvPr id="19" name="Picture 1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019635" y="4581563"/>
            <a:ext cx="657759" cy="684275"/>
          </a:xfrm>
          <a:prstGeom prst="rect">
            <a:avLst/>
          </a:prstGeom>
        </p:spPr>
      </p:pic>
      <p:pic>
        <p:nvPicPr>
          <p:cNvPr id="20" name="Picture 2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1625591" y="4581563"/>
            <a:ext cx="657759" cy="684275"/>
          </a:xfrm>
          <a:prstGeom prst="rect">
            <a:avLst/>
          </a:prstGeom>
        </p:spPr>
      </p:pic>
      <p:pic>
        <p:nvPicPr>
          <p:cNvPr id="21" name="Picture 2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6688251" y="4543191"/>
            <a:ext cx="657759" cy="684275"/>
          </a:xfrm>
          <a:prstGeom prst="rect">
            <a:avLst/>
          </a:prstGeom>
        </p:spPr>
      </p:pic>
      <p:pic>
        <p:nvPicPr>
          <p:cNvPr id="22" name="Picture 2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6688251" y="5768048"/>
            <a:ext cx="657759" cy="684275"/>
          </a:xfrm>
          <a:prstGeom prst="rect">
            <a:avLst/>
          </a:prstGeom>
        </p:spPr>
      </p:pic>
      <p:pic>
        <p:nvPicPr>
          <p:cNvPr id="23" name="Picture 2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4963691" y="4581563"/>
            <a:ext cx="657759" cy="684275"/>
          </a:xfrm>
          <a:prstGeom prst="rect">
            <a:avLst/>
          </a:prstGeom>
        </p:spPr>
      </p:pic>
      <p:pic>
        <p:nvPicPr>
          <p:cNvPr id="24" name="Picture 24"/>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231796" y="4581563"/>
            <a:ext cx="657759" cy="684275"/>
          </a:xfrm>
          <a:prstGeom prst="rect">
            <a:avLst/>
          </a:prstGeom>
        </p:spPr>
      </p:pic>
      <p:pic>
        <p:nvPicPr>
          <p:cNvPr id="25" name="Picture 2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231796" y="5768048"/>
            <a:ext cx="657759" cy="684275"/>
          </a:xfrm>
          <a:prstGeom prst="rect">
            <a:avLst/>
          </a:prstGeom>
        </p:spPr>
      </p:pic>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232990" y="6917472"/>
            <a:ext cx="657759" cy="684275"/>
          </a:xfrm>
          <a:prstGeom prst="rect">
            <a:avLst/>
          </a:prstGeom>
        </p:spPr>
      </p:pic>
      <p:pic>
        <p:nvPicPr>
          <p:cNvPr id="27" name="Picture 2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4919449" y="6917472"/>
            <a:ext cx="657759" cy="684275"/>
          </a:xfrm>
          <a:prstGeom prst="rect">
            <a:avLst/>
          </a:prstGeom>
        </p:spPr>
      </p:pic>
      <p:pic>
        <p:nvPicPr>
          <p:cNvPr id="28" name="Picture 2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601541" y="6917472"/>
            <a:ext cx="657759" cy="684275"/>
          </a:xfrm>
          <a:prstGeom prst="rect">
            <a:avLst/>
          </a:prstGeom>
        </p:spPr>
      </p:pic>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1625591" y="5768048"/>
            <a:ext cx="657759" cy="684275"/>
          </a:xfrm>
          <a:prstGeom prst="rect">
            <a:avLst/>
          </a:prstGeom>
        </p:spPr>
      </p:pic>
      <p:sp>
        <p:nvSpPr>
          <p:cNvPr id="30" name="TextBox 30"/>
          <p:cNvSpPr txBox="1"/>
          <p:nvPr/>
        </p:nvSpPr>
        <p:spPr>
          <a:xfrm>
            <a:off x="1617074" y="941137"/>
            <a:ext cx="8143757" cy="737126"/>
          </a:xfrm>
          <a:prstGeom prst="rect">
            <a:avLst/>
          </a:prstGeom>
        </p:spPr>
        <p:txBody>
          <a:bodyPr lIns="0" tIns="0" rIns="0" bIns="0" rtlCol="0" anchor="t">
            <a:spAutoFit/>
          </a:bodyPr>
          <a:lstStyle/>
          <a:p>
            <a:pPr>
              <a:lnSpc>
                <a:spcPts val="5845"/>
              </a:lnSpc>
            </a:pPr>
            <a:r>
              <a:rPr lang="en-US" sz="5082">
                <a:solidFill>
                  <a:srgbClr val="317C47"/>
                </a:solidFill>
                <a:latin typeface="Prata"/>
              </a:rPr>
              <a:t>MODEL</a:t>
            </a:r>
          </a:p>
        </p:txBody>
      </p:sp>
      <p:sp>
        <p:nvSpPr>
          <p:cNvPr id="31" name="TextBox 31"/>
          <p:cNvSpPr txBox="1"/>
          <p:nvPr/>
        </p:nvSpPr>
        <p:spPr>
          <a:xfrm>
            <a:off x="620535" y="7957489"/>
            <a:ext cx="17046930" cy="407670"/>
          </a:xfrm>
          <a:prstGeom prst="rect">
            <a:avLst/>
          </a:prstGeom>
        </p:spPr>
        <p:txBody>
          <a:bodyPr lIns="0" tIns="0" rIns="0" bIns="0" rtlCol="0" anchor="t">
            <a:spAutoFit/>
          </a:bodyPr>
          <a:lstStyle/>
          <a:p>
            <a:pPr marL="518157" lvl="1" indent="-259078">
              <a:lnSpc>
                <a:spcPts val="3119"/>
              </a:lnSpc>
              <a:spcBef>
                <a:spcPct val="0"/>
              </a:spcBef>
              <a:buFont typeface="Arial"/>
              <a:buChar char="•"/>
            </a:pPr>
            <a:r>
              <a:rPr lang="en-US" sz="2399">
                <a:solidFill>
                  <a:srgbClr val="000000"/>
                </a:solidFill>
                <a:latin typeface="Josefin Sans"/>
              </a:rPr>
              <a:t>Tokenizer is used in RNN, BERT and Robert as these models rely on sequential input </a:t>
            </a:r>
          </a:p>
        </p:txBody>
      </p:sp>
      <p:pic>
        <p:nvPicPr>
          <p:cNvPr id="32" name="Picture 3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291175" y="5768048"/>
            <a:ext cx="657759" cy="684275"/>
          </a:xfrm>
          <a:prstGeom prst="rect">
            <a:avLst/>
          </a:prstGeom>
        </p:spPr>
      </p:pic>
      <p:pic>
        <p:nvPicPr>
          <p:cNvPr id="33"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019635" y="5768048"/>
            <a:ext cx="657759" cy="684275"/>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3" name="Picture 3"/>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3709294" y="9585768"/>
            <a:ext cx="4605058" cy="2475219"/>
          </a:xfrm>
          <a:prstGeom prst="rect">
            <a:avLst/>
          </a:prstGeom>
        </p:spPr>
      </p:pic>
      <p:pic>
        <p:nvPicPr>
          <p:cNvPr id="5" name="Picture 5"/>
          <p:cNvPicPr>
            <a:picLocks noChangeAspect="1"/>
          </p:cNvPicPr>
          <p:nvPr/>
        </p:nvPicPr>
        <p:blipFill>
          <a:blip r:embed="rId9">
            <a:alphaModFix amt="10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flipV="1">
            <a:off x="0" y="0"/>
            <a:ext cx="873100" cy="2024580"/>
          </a:xfrm>
          <a:prstGeom prst="rect">
            <a:avLst/>
          </a:prstGeom>
        </p:spPr>
      </p:pic>
      <p:pic>
        <p:nvPicPr>
          <p:cNvPr id="6" name="Picture 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622546" y="8676950"/>
            <a:ext cx="9042907" cy="312391"/>
          </a:xfrm>
          <a:prstGeom prst="rect">
            <a:avLst/>
          </a:prstGeom>
        </p:spPr>
      </p:pic>
      <p:pic>
        <p:nvPicPr>
          <p:cNvPr id="7" name="Picture 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298119" y="8638934"/>
            <a:ext cx="390132" cy="390132"/>
          </a:xfrm>
          <a:prstGeom prst="rect">
            <a:avLst/>
          </a:prstGeom>
        </p:spPr>
      </p:pic>
      <p:pic>
        <p:nvPicPr>
          <p:cNvPr id="8" name="Picture 8"/>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7629018" y="8642349"/>
            <a:ext cx="390132" cy="390132"/>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948934" y="8638934"/>
            <a:ext cx="390132" cy="390132"/>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287263" y="8638934"/>
            <a:ext cx="390132" cy="390132"/>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625591" y="8638934"/>
            <a:ext cx="390132" cy="390132"/>
          </a:xfrm>
          <a:prstGeom prst="rect">
            <a:avLst/>
          </a:prstGeom>
        </p:spPr>
      </p:pic>
      <p:pic>
        <p:nvPicPr>
          <p:cNvPr id="12" name="Picture 12"/>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629018" y="9498357"/>
            <a:ext cx="455502" cy="379309"/>
          </a:xfrm>
          <a:prstGeom prst="rect">
            <a:avLst/>
          </a:prstGeom>
        </p:spPr>
      </p:pic>
      <p:sp>
        <p:nvSpPr>
          <p:cNvPr id="13" name="TextBox 13"/>
          <p:cNvSpPr txBox="1"/>
          <p:nvPr/>
        </p:nvSpPr>
        <p:spPr>
          <a:xfrm>
            <a:off x="6211535" y="9258738"/>
            <a:ext cx="563299"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MODEL</a:t>
            </a:r>
          </a:p>
        </p:txBody>
      </p:sp>
      <p:sp>
        <p:nvSpPr>
          <p:cNvPr id="14" name="TextBox 14"/>
          <p:cNvSpPr txBox="1"/>
          <p:nvPr/>
        </p:nvSpPr>
        <p:spPr>
          <a:xfrm>
            <a:off x="7408822" y="9181142"/>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FINE TUNING</a:t>
            </a:r>
          </a:p>
        </p:txBody>
      </p:sp>
      <p:sp>
        <p:nvSpPr>
          <p:cNvPr id="15" name="TextBox 15"/>
          <p:cNvSpPr txBox="1"/>
          <p:nvPr/>
        </p:nvSpPr>
        <p:spPr>
          <a:xfrm>
            <a:off x="8602036" y="9181142"/>
            <a:ext cx="1083928"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EVALUATION SCORE</a:t>
            </a:r>
          </a:p>
        </p:txBody>
      </p:sp>
      <p:sp>
        <p:nvSpPr>
          <p:cNvPr id="16" name="TextBox 16"/>
          <p:cNvSpPr txBox="1"/>
          <p:nvPr/>
        </p:nvSpPr>
        <p:spPr>
          <a:xfrm>
            <a:off x="9910697" y="9258738"/>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INSIGHTS</a:t>
            </a:r>
          </a:p>
        </p:txBody>
      </p:sp>
      <p:sp>
        <p:nvSpPr>
          <p:cNvPr id="17" name="TextBox 17"/>
          <p:cNvSpPr txBox="1"/>
          <p:nvPr/>
        </p:nvSpPr>
        <p:spPr>
          <a:xfrm>
            <a:off x="11501233" y="9181142"/>
            <a:ext cx="638848" cy="317215"/>
          </a:xfrm>
          <a:prstGeom prst="rect">
            <a:avLst/>
          </a:prstGeom>
        </p:spPr>
        <p:txBody>
          <a:bodyPr lIns="0" tIns="0" rIns="0" bIns="0" rtlCol="0" anchor="t">
            <a:spAutoFit/>
          </a:bodyPr>
          <a:lstStyle/>
          <a:p>
            <a:pPr algn="ctr">
              <a:lnSpc>
                <a:spcPts val="1236"/>
              </a:lnSpc>
            </a:pPr>
            <a:r>
              <a:rPr lang="en-US" sz="1075">
                <a:solidFill>
                  <a:srgbClr val="000000"/>
                </a:solidFill>
                <a:latin typeface="Prata"/>
              </a:rPr>
              <a:t> FUTURE</a:t>
            </a:r>
          </a:p>
          <a:p>
            <a:pPr algn="ctr">
              <a:lnSpc>
                <a:spcPts val="1236"/>
              </a:lnSpc>
              <a:spcBef>
                <a:spcPct val="0"/>
              </a:spcBef>
            </a:pPr>
            <a:r>
              <a:rPr lang="en-US" sz="1075">
                <a:solidFill>
                  <a:srgbClr val="000000"/>
                </a:solidFill>
                <a:latin typeface="Prata"/>
              </a:rPr>
              <a:t>PLAN</a:t>
            </a:r>
          </a:p>
        </p:txBody>
      </p:sp>
      <p:grpSp>
        <p:nvGrpSpPr>
          <p:cNvPr id="18" name="Group 18"/>
          <p:cNvGrpSpPr/>
          <p:nvPr/>
        </p:nvGrpSpPr>
        <p:grpSpPr>
          <a:xfrm>
            <a:off x="2724417" y="2657309"/>
            <a:ext cx="5132352" cy="3230759"/>
            <a:chOff x="0" y="-38100"/>
            <a:chExt cx="1351731" cy="850900"/>
          </a:xfrm>
        </p:grpSpPr>
        <p:sp>
          <p:nvSpPr>
            <p:cNvPr id="19" name="Freeform 19"/>
            <p:cNvSpPr/>
            <p:nvPr/>
          </p:nvSpPr>
          <p:spPr>
            <a:xfrm>
              <a:off x="0" y="0"/>
              <a:ext cx="1351731" cy="204965"/>
            </a:xfrm>
            <a:custGeom>
              <a:avLst/>
              <a:gdLst/>
              <a:ahLst/>
              <a:cxnLst/>
              <a:rect l="l" t="t" r="r" b="b"/>
              <a:pathLst>
                <a:path w="1351731" h="204965">
                  <a:moveTo>
                    <a:pt x="0" y="0"/>
                  </a:moveTo>
                  <a:lnTo>
                    <a:pt x="1351731" y="0"/>
                  </a:lnTo>
                  <a:lnTo>
                    <a:pt x="1351731" y="204965"/>
                  </a:lnTo>
                  <a:lnTo>
                    <a:pt x="0" y="204965"/>
                  </a:lnTo>
                  <a:close/>
                </a:path>
              </a:pathLst>
            </a:custGeom>
            <a:solidFill>
              <a:srgbClr val="709954"/>
            </a:solidFill>
          </p:spPr>
          <p:txBody>
            <a:bodyPr/>
            <a:lstStyle/>
            <a:p>
              <a:endParaRPr lang="en-SG"/>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639"/>
                </a:lnSpc>
              </a:pPr>
              <a:r>
                <a:rPr lang="en-US" sz="2799" dirty="0">
                  <a:solidFill>
                    <a:srgbClr val="FFFFFF"/>
                  </a:solidFill>
                  <a:latin typeface="Open Sauce"/>
                </a:rPr>
                <a:t>GridSearchCV</a:t>
              </a:r>
            </a:p>
          </p:txBody>
        </p:sp>
      </p:grpSp>
      <p:grpSp>
        <p:nvGrpSpPr>
          <p:cNvPr id="21" name="Group 21"/>
          <p:cNvGrpSpPr/>
          <p:nvPr/>
        </p:nvGrpSpPr>
        <p:grpSpPr>
          <a:xfrm>
            <a:off x="9948246" y="2801970"/>
            <a:ext cx="5132352" cy="778226"/>
            <a:chOff x="0" y="0"/>
            <a:chExt cx="1351731" cy="204965"/>
          </a:xfrm>
        </p:grpSpPr>
        <p:sp>
          <p:nvSpPr>
            <p:cNvPr id="22" name="Freeform 22"/>
            <p:cNvSpPr/>
            <p:nvPr/>
          </p:nvSpPr>
          <p:spPr>
            <a:xfrm>
              <a:off x="0" y="0"/>
              <a:ext cx="1351731" cy="204965"/>
            </a:xfrm>
            <a:custGeom>
              <a:avLst/>
              <a:gdLst/>
              <a:ahLst/>
              <a:cxnLst/>
              <a:rect l="l" t="t" r="r" b="b"/>
              <a:pathLst>
                <a:path w="1351731" h="204965">
                  <a:moveTo>
                    <a:pt x="0" y="0"/>
                  </a:moveTo>
                  <a:lnTo>
                    <a:pt x="1351731" y="0"/>
                  </a:lnTo>
                  <a:lnTo>
                    <a:pt x="1351731" y="204965"/>
                  </a:lnTo>
                  <a:lnTo>
                    <a:pt x="0" y="204965"/>
                  </a:lnTo>
                  <a:close/>
                </a:path>
              </a:pathLst>
            </a:custGeom>
            <a:solidFill>
              <a:srgbClr val="88ABC4"/>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3639"/>
                </a:lnSpc>
              </a:pPr>
              <a:r>
                <a:rPr lang="en-US" sz="2799" dirty="0">
                  <a:solidFill>
                    <a:srgbClr val="FFFFFF"/>
                  </a:solidFill>
                  <a:latin typeface="Open Sauce"/>
                </a:rPr>
                <a:t>RandomizedSearchCV</a:t>
              </a:r>
            </a:p>
          </p:txBody>
        </p:sp>
      </p:grpSp>
      <p:sp>
        <p:nvSpPr>
          <p:cNvPr id="24" name="TextBox 24"/>
          <p:cNvSpPr txBox="1"/>
          <p:nvPr/>
        </p:nvSpPr>
        <p:spPr>
          <a:xfrm>
            <a:off x="1617074" y="941137"/>
            <a:ext cx="8143757" cy="737126"/>
          </a:xfrm>
          <a:prstGeom prst="rect">
            <a:avLst/>
          </a:prstGeom>
        </p:spPr>
        <p:txBody>
          <a:bodyPr lIns="0" tIns="0" rIns="0" bIns="0" rtlCol="0" anchor="t">
            <a:spAutoFit/>
          </a:bodyPr>
          <a:lstStyle/>
          <a:p>
            <a:pPr>
              <a:lnSpc>
                <a:spcPts val="5845"/>
              </a:lnSpc>
            </a:pPr>
            <a:r>
              <a:rPr lang="en-US" sz="5082">
                <a:solidFill>
                  <a:srgbClr val="317C47"/>
                </a:solidFill>
                <a:latin typeface="Prata"/>
              </a:rPr>
              <a:t>FINE-TUNING</a:t>
            </a:r>
          </a:p>
        </p:txBody>
      </p:sp>
      <p:sp>
        <p:nvSpPr>
          <p:cNvPr id="25" name="TextBox 25"/>
          <p:cNvSpPr txBox="1"/>
          <p:nvPr/>
        </p:nvSpPr>
        <p:spPr>
          <a:xfrm>
            <a:off x="1804489" y="3889415"/>
            <a:ext cx="6504384" cy="1833487"/>
          </a:xfrm>
          <a:prstGeom prst="rect">
            <a:avLst/>
          </a:prstGeom>
        </p:spPr>
        <p:txBody>
          <a:bodyPr lIns="0" tIns="0" rIns="0" bIns="0" rtlCol="0" anchor="t">
            <a:spAutoFit/>
          </a:bodyPr>
          <a:lstStyle/>
          <a:p>
            <a:pPr marL="1215720" lvl="1" indent="-607860">
              <a:lnSpc>
                <a:spcPts val="7320"/>
              </a:lnSpc>
              <a:buFont typeface="Arial"/>
              <a:buChar char="•"/>
            </a:pPr>
            <a:r>
              <a:rPr lang="en-US" sz="5630" dirty="0">
                <a:solidFill>
                  <a:srgbClr val="000000"/>
                </a:solidFill>
                <a:latin typeface="Josefin Sans"/>
              </a:rPr>
              <a:t>Logistic Regression</a:t>
            </a:r>
          </a:p>
          <a:p>
            <a:pPr marL="1215720" lvl="1" indent="-607860">
              <a:lnSpc>
                <a:spcPts val="7320"/>
              </a:lnSpc>
              <a:spcBef>
                <a:spcPct val="0"/>
              </a:spcBef>
              <a:buFont typeface="Arial"/>
              <a:buChar char="•"/>
            </a:pPr>
            <a:r>
              <a:rPr lang="en-US" sz="5630" dirty="0" err="1">
                <a:solidFill>
                  <a:srgbClr val="000000"/>
                </a:solidFill>
                <a:latin typeface="Josefin Sans"/>
              </a:rPr>
              <a:t>Adaboost</a:t>
            </a:r>
            <a:endParaRPr lang="en-US" sz="5630" dirty="0">
              <a:solidFill>
                <a:srgbClr val="000000"/>
              </a:solidFill>
              <a:latin typeface="Josefin Sans"/>
            </a:endParaRPr>
          </a:p>
        </p:txBody>
      </p:sp>
      <p:sp>
        <p:nvSpPr>
          <p:cNvPr id="26" name="TextBox 26"/>
          <p:cNvSpPr txBox="1"/>
          <p:nvPr/>
        </p:nvSpPr>
        <p:spPr>
          <a:xfrm>
            <a:off x="9144000" y="3889415"/>
            <a:ext cx="6275710" cy="2791020"/>
          </a:xfrm>
          <a:prstGeom prst="rect">
            <a:avLst/>
          </a:prstGeom>
        </p:spPr>
        <p:txBody>
          <a:bodyPr lIns="0" tIns="0" rIns="0" bIns="0" rtlCol="0" anchor="t">
            <a:spAutoFit/>
          </a:bodyPr>
          <a:lstStyle/>
          <a:p>
            <a:pPr marL="1215720" lvl="1" indent="-607860" algn="ctr">
              <a:lnSpc>
                <a:spcPts val="7320"/>
              </a:lnSpc>
              <a:buFont typeface="Arial"/>
              <a:buChar char="•"/>
            </a:pPr>
            <a:r>
              <a:rPr lang="en-US" sz="5630" dirty="0">
                <a:solidFill>
                  <a:srgbClr val="000000"/>
                </a:solidFill>
                <a:latin typeface="Josefin Sans"/>
              </a:rPr>
              <a:t>Gradient Boosting</a:t>
            </a:r>
          </a:p>
          <a:p>
            <a:pPr marL="1215720" lvl="1" indent="-607860" algn="ctr">
              <a:lnSpc>
                <a:spcPts val="7320"/>
              </a:lnSpc>
              <a:buFont typeface="Arial"/>
              <a:buChar char="•"/>
            </a:pPr>
            <a:r>
              <a:rPr lang="en-US" sz="5630" dirty="0" err="1">
                <a:solidFill>
                  <a:srgbClr val="000000"/>
                </a:solidFill>
                <a:latin typeface="Josefin Sans"/>
              </a:rPr>
              <a:t>XGBoost</a:t>
            </a:r>
            <a:endParaRPr lang="en-US" sz="5630" dirty="0">
              <a:solidFill>
                <a:srgbClr val="000000"/>
              </a:solidFill>
              <a:latin typeface="Josefin Sans"/>
            </a:endParaRPr>
          </a:p>
        </p:txBody>
      </p:sp>
      <p:sp>
        <p:nvSpPr>
          <p:cNvPr id="28" name="TextBox 27">
            <a:extLst>
              <a:ext uri="{FF2B5EF4-FFF2-40B4-BE49-F238E27FC236}">
                <a16:creationId xmlns:a16="http://schemas.microsoft.com/office/drawing/2014/main" id="{E8DE2500-B37A-1540-EA20-A240C14F2EC9}"/>
              </a:ext>
            </a:extLst>
          </p:cNvPr>
          <p:cNvSpPr txBox="1"/>
          <p:nvPr/>
        </p:nvSpPr>
        <p:spPr>
          <a:xfrm>
            <a:off x="3288742" y="2600162"/>
            <a:ext cx="4003701" cy="917559"/>
          </a:xfrm>
          <a:prstGeom prst="rect">
            <a:avLst/>
          </a:prstGeom>
          <a:noFill/>
        </p:spPr>
        <p:txBody>
          <a:bodyPr wrap="square">
            <a:spAutoFit/>
          </a:bodyPr>
          <a:lstStyle/>
          <a:p>
            <a:pPr marL="607860" lvl="1">
              <a:lnSpc>
                <a:spcPts val="7320"/>
              </a:lnSpc>
            </a:pPr>
            <a:r>
              <a:rPr lang="en-US" sz="3200" dirty="0">
                <a:solidFill>
                  <a:schemeClr val="bg1"/>
                </a:solidFill>
                <a:latin typeface="Josefin Sans"/>
              </a:rPr>
              <a:t>GridSearchCV</a:t>
            </a:r>
          </a:p>
        </p:txBody>
      </p:sp>
      <p:sp>
        <p:nvSpPr>
          <p:cNvPr id="29" name="TextBox 28">
            <a:extLst>
              <a:ext uri="{FF2B5EF4-FFF2-40B4-BE49-F238E27FC236}">
                <a16:creationId xmlns:a16="http://schemas.microsoft.com/office/drawing/2014/main" id="{663448EC-2073-BA03-17F9-9E9545ADFD10}"/>
              </a:ext>
            </a:extLst>
          </p:cNvPr>
          <p:cNvSpPr txBox="1"/>
          <p:nvPr/>
        </p:nvSpPr>
        <p:spPr>
          <a:xfrm>
            <a:off x="9769708" y="2572298"/>
            <a:ext cx="5489428" cy="917559"/>
          </a:xfrm>
          <a:prstGeom prst="rect">
            <a:avLst/>
          </a:prstGeom>
          <a:noFill/>
        </p:spPr>
        <p:txBody>
          <a:bodyPr wrap="square">
            <a:spAutoFit/>
          </a:bodyPr>
          <a:lstStyle/>
          <a:p>
            <a:pPr marL="607860" lvl="1">
              <a:lnSpc>
                <a:spcPts val="7320"/>
              </a:lnSpc>
            </a:pPr>
            <a:r>
              <a:rPr lang="en-US" sz="3200" dirty="0">
                <a:solidFill>
                  <a:schemeClr val="bg1"/>
                </a:solidFill>
                <a:latin typeface="Josefin Sans"/>
              </a:rPr>
              <a:t>RandomizedSearchCV</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85206" y="8871375"/>
            <a:ext cx="775789" cy="773850"/>
          </a:xfrm>
          <a:prstGeom prst="rect">
            <a:avLst/>
          </a:prstGeom>
        </p:spPr>
      </p:pic>
      <p:pic>
        <p:nvPicPr>
          <p:cNvPr id="3" name="Picture 3"/>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flipV="1">
            <a:off x="0" y="0"/>
            <a:ext cx="873100" cy="2024580"/>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622546" y="8676950"/>
            <a:ext cx="9042907" cy="312391"/>
          </a:xfrm>
          <a:prstGeom prst="rect">
            <a:avLst/>
          </a:prstGeom>
        </p:spPr>
      </p:pic>
      <p:pic>
        <p:nvPicPr>
          <p:cNvPr id="6" name="Picture 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298119" y="8638934"/>
            <a:ext cx="390132" cy="390132"/>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629018" y="8642349"/>
            <a:ext cx="390132" cy="390132"/>
          </a:xfrm>
          <a:prstGeom prst="rect">
            <a:avLst/>
          </a:prstGeom>
        </p:spPr>
      </p:pic>
      <p:pic>
        <p:nvPicPr>
          <p:cNvPr id="8" name="Picture 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948934" y="8638934"/>
            <a:ext cx="390132" cy="390132"/>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263" y="8638934"/>
            <a:ext cx="390132" cy="390132"/>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625591" y="8638934"/>
            <a:ext cx="390132" cy="390132"/>
          </a:xfrm>
          <a:prstGeom prst="rect">
            <a:avLst/>
          </a:prstGeom>
        </p:spPr>
      </p:pic>
      <p:pic>
        <p:nvPicPr>
          <p:cNvPr id="11" name="Picture 11"/>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948934" y="9498357"/>
            <a:ext cx="455502" cy="379309"/>
          </a:xfrm>
          <a:prstGeom prst="rect">
            <a:avLst/>
          </a:prstGeom>
        </p:spPr>
      </p:pic>
      <p:pic>
        <p:nvPicPr>
          <p:cNvPr id="12" name="Picture 12"/>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24084" y="988762"/>
            <a:ext cx="604896" cy="575201"/>
          </a:xfrm>
          <a:prstGeom prst="rect">
            <a:avLst/>
          </a:prstGeom>
        </p:spPr>
      </p:pic>
      <p:pic>
        <p:nvPicPr>
          <p:cNvPr id="13" name="Picture 13"/>
          <p:cNvPicPr>
            <a:picLocks noChangeAspect="1"/>
          </p:cNvPicPr>
          <p:nvPr/>
        </p:nvPicPr>
        <p:blipFill>
          <a:blip r:embed="rId19"/>
          <a:srcRect/>
          <a:stretch>
            <a:fillRect/>
          </a:stretch>
        </p:blipFill>
        <p:spPr>
          <a:xfrm>
            <a:off x="1617074" y="1678263"/>
            <a:ext cx="15917851" cy="6884471"/>
          </a:xfrm>
          <a:prstGeom prst="rect">
            <a:avLst/>
          </a:prstGeom>
        </p:spPr>
      </p:pic>
      <p:sp>
        <p:nvSpPr>
          <p:cNvPr id="14" name="TextBox 14"/>
          <p:cNvSpPr txBox="1"/>
          <p:nvPr/>
        </p:nvSpPr>
        <p:spPr>
          <a:xfrm>
            <a:off x="1617074" y="941137"/>
            <a:ext cx="8143757" cy="737126"/>
          </a:xfrm>
          <a:prstGeom prst="rect">
            <a:avLst/>
          </a:prstGeom>
        </p:spPr>
        <p:txBody>
          <a:bodyPr lIns="0" tIns="0" rIns="0" bIns="0" rtlCol="0" anchor="t">
            <a:spAutoFit/>
          </a:bodyPr>
          <a:lstStyle/>
          <a:p>
            <a:pPr>
              <a:lnSpc>
                <a:spcPts val="5845"/>
              </a:lnSpc>
            </a:pPr>
            <a:r>
              <a:rPr lang="en-US" sz="5082">
                <a:solidFill>
                  <a:srgbClr val="317C47"/>
                </a:solidFill>
                <a:latin typeface="Prata"/>
              </a:rPr>
              <a:t>EVALUATION</a:t>
            </a:r>
          </a:p>
        </p:txBody>
      </p:sp>
      <p:sp>
        <p:nvSpPr>
          <p:cNvPr id="15" name="TextBox 15"/>
          <p:cNvSpPr txBox="1"/>
          <p:nvPr/>
        </p:nvSpPr>
        <p:spPr>
          <a:xfrm>
            <a:off x="6211535" y="9258738"/>
            <a:ext cx="563299"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MODEL</a:t>
            </a:r>
          </a:p>
        </p:txBody>
      </p:sp>
      <p:sp>
        <p:nvSpPr>
          <p:cNvPr id="16" name="TextBox 16"/>
          <p:cNvSpPr txBox="1"/>
          <p:nvPr/>
        </p:nvSpPr>
        <p:spPr>
          <a:xfrm>
            <a:off x="7408822" y="9181142"/>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FINE TUNING</a:t>
            </a:r>
          </a:p>
        </p:txBody>
      </p:sp>
      <p:sp>
        <p:nvSpPr>
          <p:cNvPr id="17" name="TextBox 17"/>
          <p:cNvSpPr txBox="1"/>
          <p:nvPr/>
        </p:nvSpPr>
        <p:spPr>
          <a:xfrm>
            <a:off x="8602036" y="9181142"/>
            <a:ext cx="1083928"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EVALUATION SCORE</a:t>
            </a:r>
          </a:p>
        </p:txBody>
      </p:sp>
      <p:sp>
        <p:nvSpPr>
          <p:cNvPr id="18" name="TextBox 18"/>
          <p:cNvSpPr txBox="1"/>
          <p:nvPr/>
        </p:nvSpPr>
        <p:spPr>
          <a:xfrm>
            <a:off x="9910697" y="9258738"/>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INSIGHTS</a:t>
            </a:r>
          </a:p>
        </p:txBody>
      </p:sp>
      <p:sp>
        <p:nvSpPr>
          <p:cNvPr id="19" name="TextBox 19"/>
          <p:cNvSpPr txBox="1"/>
          <p:nvPr/>
        </p:nvSpPr>
        <p:spPr>
          <a:xfrm>
            <a:off x="11501233" y="9181142"/>
            <a:ext cx="638848" cy="317215"/>
          </a:xfrm>
          <a:prstGeom prst="rect">
            <a:avLst/>
          </a:prstGeom>
        </p:spPr>
        <p:txBody>
          <a:bodyPr lIns="0" tIns="0" rIns="0" bIns="0" rtlCol="0" anchor="t">
            <a:spAutoFit/>
          </a:bodyPr>
          <a:lstStyle/>
          <a:p>
            <a:pPr algn="ctr">
              <a:lnSpc>
                <a:spcPts val="1236"/>
              </a:lnSpc>
            </a:pPr>
            <a:r>
              <a:rPr lang="en-US" sz="1075">
                <a:solidFill>
                  <a:srgbClr val="000000"/>
                </a:solidFill>
                <a:latin typeface="Prata"/>
              </a:rPr>
              <a:t> FUTURE</a:t>
            </a:r>
          </a:p>
          <a:p>
            <a:pPr algn="ctr">
              <a:lnSpc>
                <a:spcPts val="1236"/>
              </a:lnSpc>
              <a:spcBef>
                <a:spcPct val="0"/>
              </a:spcBef>
            </a:pPr>
            <a:r>
              <a:rPr lang="en-US" sz="1075">
                <a:solidFill>
                  <a:srgbClr val="000000"/>
                </a:solidFill>
                <a:latin typeface="Prata"/>
              </a:rPr>
              <a:t>PLAN</a:t>
            </a:r>
          </a:p>
        </p:txBody>
      </p:sp>
      <p:sp>
        <p:nvSpPr>
          <p:cNvPr id="20" name="TextBox 20"/>
          <p:cNvSpPr txBox="1"/>
          <p:nvPr/>
        </p:nvSpPr>
        <p:spPr>
          <a:xfrm>
            <a:off x="8602036" y="883987"/>
            <a:ext cx="9645293" cy="779145"/>
          </a:xfrm>
          <a:prstGeom prst="rect">
            <a:avLst/>
          </a:prstGeom>
        </p:spPr>
        <p:txBody>
          <a:bodyPr lIns="0" tIns="0" rIns="0" bIns="0" rtlCol="0" anchor="t">
            <a:spAutoFit/>
          </a:bodyPr>
          <a:lstStyle/>
          <a:p>
            <a:pPr>
              <a:lnSpc>
                <a:spcPts val="3120"/>
              </a:lnSpc>
              <a:spcBef>
                <a:spcPct val="0"/>
              </a:spcBef>
            </a:pPr>
            <a:r>
              <a:rPr lang="en-US" sz="2400">
                <a:solidFill>
                  <a:srgbClr val="000000"/>
                </a:solidFill>
                <a:latin typeface="Prata"/>
              </a:rPr>
              <a:t>All evaluation metrics are weighted average as the test dataset is imbalanced among classes</a:t>
            </a:r>
          </a:p>
        </p:txBody>
      </p:sp>
      <p:sp>
        <p:nvSpPr>
          <p:cNvPr id="21" name="TextBox 21"/>
          <p:cNvSpPr txBox="1"/>
          <p:nvPr/>
        </p:nvSpPr>
        <p:spPr>
          <a:xfrm>
            <a:off x="1617074" y="2409186"/>
            <a:ext cx="1380976" cy="1373505"/>
          </a:xfrm>
          <a:prstGeom prst="rect">
            <a:avLst/>
          </a:prstGeom>
        </p:spPr>
        <p:txBody>
          <a:bodyPr lIns="0" tIns="0" rIns="0" bIns="0" rtlCol="0" anchor="t">
            <a:spAutoFit/>
          </a:bodyPr>
          <a:lstStyle/>
          <a:p>
            <a:pPr algn="ctr">
              <a:lnSpc>
                <a:spcPts val="2730"/>
              </a:lnSpc>
            </a:pPr>
            <a:r>
              <a:rPr lang="en-US" sz="2100">
                <a:solidFill>
                  <a:srgbClr val="000000"/>
                </a:solidFill>
                <a:latin typeface="Prata"/>
              </a:rPr>
              <a:t>Model </a:t>
            </a:r>
          </a:p>
          <a:p>
            <a:pPr algn="ctr">
              <a:lnSpc>
                <a:spcPts val="2730"/>
              </a:lnSpc>
            </a:pPr>
            <a:r>
              <a:rPr lang="en-US" sz="2100">
                <a:solidFill>
                  <a:srgbClr val="000000"/>
                </a:solidFill>
                <a:latin typeface="Prata"/>
              </a:rPr>
              <a:t>/</a:t>
            </a:r>
          </a:p>
          <a:p>
            <a:pPr algn="ctr">
              <a:lnSpc>
                <a:spcPts val="2730"/>
              </a:lnSpc>
            </a:pPr>
            <a:r>
              <a:rPr lang="en-US" sz="2100">
                <a:solidFill>
                  <a:srgbClr val="000000"/>
                </a:solidFill>
                <a:latin typeface="Prata"/>
              </a:rPr>
              <a:t>Evaluation</a:t>
            </a:r>
          </a:p>
          <a:p>
            <a:pPr algn="ctr">
              <a:lnSpc>
                <a:spcPts val="2730"/>
              </a:lnSpc>
              <a:spcBef>
                <a:spcPct val="0"/>
              </a:spcBef>
            </a:pPr>
            <a:r>
              <a:rPr lang="en-US" sz="2100">
                <a:solidFill>
                  <a:srgbClr val="000000"/>
                </a:solidFill>
                <a:latin typeface="Prata"/>
              </a:rPr>
              <a:t>Metrics</a:t>
            </a:r>
          </a:p>
        </p:txBody>
      </p:sp>
      <p:pic>
        <p:nvPicPr>
          <p:cNvPr id="22" name="Picture 22"/>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804563" y="2100400"/>
            <a:ext cx="2019652" cy="2019652"/>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6">
            <a:alphaModFix amt="10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3709294" y="9585768"/>
            <a:ext cx="4605058" cy="2475219"/>
          </a:xfrm>
          <a:prstGeom prst="rect">
            <a:avLst/>
          </a:prstGeom>
        </p:spPr>
      </p:pic>
      <p:pic>
        <p:nvPicPr>
          <p:cNvPr id="5" name="Picture 5"/>
          <p:cNvPicPr>
            <a:picLocks noChangeAspect="1"/>
          </p:cNvPicPr>
          <p:nvPr/>
        </p:nvPicPr>
        <p:blipFill>
          <a:blip r:embed="rId8">
            <a:alphaModFix amt="10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0" y="0"/>
            <a:ext cx="873100" cy="20245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622546" y="8676950"/>
            <a:ext cx="9042907" cy="312391"/>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298119" y="8638934"/>
            <a:ext cx="390132" cy="390132"/>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629018" y="8642349"/>
            <a:ext cx="390132" cy="390132"/>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948934" y="8638934"/>
            <a:ext cx="390132" cy="390132"/>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0287263" y="8638934"/>
            <a:ext cx="390132" cy="390132"/>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625591" y="8638934"/>
            <a:ext cx="390132" cy="390132"/>
          </a:xfrm>
          <a:prstGeom prst="rect">
            <a:avLst/>
          </a:prstGeom>
        </p:spPr>
      </p:pic>
      <p:pic>
        <p:nvPicPr>
          <p:cNvPr id="12" name="Picture 1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287263" y="9498357"/>
            <a:ext cx="455502" cy="379309"/>
          </a:xfrm>
          <a:prstGeom prst="rect">
            <a:avLst/>
          </a:prstGeom>
        </p:spPr>
      </p:pic>
      <p:pic>
        <p:nvPicPr>
          <p:cNvPr id="13" name="Picture 13"/>
          <p:cNvPicPr>
            <a:picLocks noChangeAspect="1"/>
          </p:cNvPicPr>
          <p:nvPr/>
        </p:nvPicPr>
        <p:blipFill>
          <a:blip r:embed="rId18">
            <a:alphaModFix amt="76000"/>
          </a:blip>
          <a:srcRect/>
          <a:stretch>
            <a:fillRect/>
          </a:stretch>
        </p:blipFill>
        <p:spPr>
          <a:xfrm>
            <a:off x="5031724" y="1693309"/>
            <a:ext cx="1179811" cy="1097224"/>
          </a:xfrm>
          <a:prstGeom prst="rect">
            <a:avLst/>
          </a:prstGeom>
        </p:spPr>
      </p:pic>
      <p:grpSp>
        <p:nvGrpSpPr>
          <p:cNvPr id="14" name="Group 14"/>
          <p:cNvGrpSpPr/>
          <p:nvPr/>
        </p:nvGrpSpPr>
        <p:grpSpPr>
          <a:xfrm>
            <a:off x="6577824" y="1678263"/>
            <a:ext cx="5132352" cy="778226"/>
            <a:chOff x="0" y="0"/>
            <a:chExt cx="1351731" cy="204965"/>
          </a:xfrm>
        </p:grpSpPr>
        <p:sp>
          <p:nvSpPr>
            <p:cNvPr id="15" name="Freeform 15"/>
            <p:cNvSpPr/>
            <p:nvPr/>
          </p:nvSpPr>
          <p:spPr>
            <a:xfrm>
              <a:off x="0" y="0"/>
              <a:ext cx="1351731" cy="204965"/>
            </a:xfrm>
            <a:custGeom>
              <a:avLst/>
              <a:gdLst/>
              <a:ahLst/>
              <a:cxnLst/>
              <a:rect l="l" t="t" r="r" b="b"/>
              <a:pathLst>
                <a:path w="1351731" h="204965">
                  <a:moveTo>
                    <a:pt x="0" y="0"/>
                  </a:moveTo>
                  <a:lnTo>
                    <a:pt x="1351731" y="0"/>
                  </a:lnTo>
                  <a:lnTo>
                    <a:pt x="1351731" y="204965"/>
                  </a:lnTo>
                  <a:lnTo>
                    <a:pt x="0" y="204965"/>
                  </a:lnTo>
                  <a:close/>
                </a:path>
              </a:pathLst>
            </a:custGeom>
            <a:solidFill>
              <a:srgbClr val="88ABC4"/>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3639"/>
                </a:lnSpc>
              </a:pPr>
              <a:r>
                <a:rPr lang="en-US" sz="2799">
                  <a:solidFill>
                    <a:srgbClr val="FFFFFF"/>
                  </a:solidFill>
                  <a:latin typeface="Open Sauce"/>
                </a:rPr>
                <a:t>TIME IS OF ESSENCE </a:t>
              </a:r>
            </a:p>
          </p:txBody>
        </p:sp>
      </p:grpSp>
      <p:pic>
        <p:nvPicPr>
          <p:cNvPr id="17" name="Picture 17"/>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8902500" y="2494589"/>
            <a:ext cx="418626" cy="591888"/>
          </a:xfrm>
          <a:prstGeom prst="rect">
            <a:avLst/>
          </a:prstGeom>
        </p:spPr>
      </p:pic>
      <p:grpSp>
        <p:nvGrpSpPr>
          <p:cNvPr id="18" name="Group 18"/>
          <p:cNvGrpSpPr/>
          <p:nvPr/>
        </p:nvGrpSpPr>
        <p:grpSpPr>
          <a:xfrm>
            <a:off x="5164543" y="6355009"/>
            <a:ext cx="7958913" cy="3230759"/>
            <a:chOff x="0" y="-326321"/>
            <a:chExt cx="2096175" cy="850900"/>
          </a:xfrm>
        </p:grpSpPr>
        <p:sp>
          <p:nvSpPr>
            <p:cNvPr id="19" name="Freeform 19"/>
            <p:cNvSpPr/>
            <p:nvPr/>
          </p:nvSpPr>
          <p:spPr>
            <a:xfrm>
              <a:off x="0" y="0"/>
              <a:ext cx="2096175" cy="204965"/>
            </a:xfrm>
            <a:custGeom>
              <a:avLst/>
              <a:gdLst/>
              <a:ahLst/>
              <a:cxnLst/>
              <a:rect l="l" t="t" r="r" b="b"/>
              <a:pathLst>
                <a:path w="2096175" h="204965">
                  <a:moveTo>
                    <a:pt x="0" y="0"/>
                  </a:moveTo>
                  <a:lnTo>
                    <a:pt x="2096175" y="0"/>
                  </a:lnTo>
                  <a:lnTo>
                    <a:pt x="2096175" y="204965"/>
                  </a:lnTo>
                  <a:lnTo>
                    <a:pt x="0" y="204965"/>
                  </a:lnTo>
                  <a:close/>
                </a:path>
              </a:pathLst>
            </a:custGeom>
            <a:solidFill>
              <a:srgbClr val="88ABC4"/>
            </a:solidFill>
          </p:spPr>
        </p:sp>
        <p:sp>
          <p:nvSpPr>
            <p:cNvPr id="20" name="TextBox 20"/>
            <p:cNvSpPr txBox="1"/>
            <p:nvPr/>
          </p:nvSpPr>
          <p:spPr>
            <a:xfrm>
              <a:off x="104149" y="-326321"/>
              <a:ext cx="1870922" cy="850900"/>
            </a:xfrm>
            <a:prstGeom prst="rect">
              <a:avLst/>
            </a:prstGeom>
          </p:spPr>
          <p:txBody>
            <a:bodyPr lIns="50800" tIns="50800" rIns="50800" bIns="50800" rtlCol="0" anchor="ctr"/>
            <a:lstStyle/>
            <a:p>
              <a:pPr algn="ctr">
                <a:lnSpc>
                  <a:spcPts val="3639"/>
                </a:lnSpc>
              </a:pPr>
              <a:r>
                <a:rPr lang="en-US" sz="2799" dirty="0">
                  <a:solidFill>
                    <a:srgbClr val="FFFFFF"/>
                  </a:solidFill>
                  <a:latin typeface="Open Sauce"/>
                </a:rPr>
                <a:t>QUICK &amp; INFORMED DECISION-MAKING </a:t>
              </a:r>
            </a:p>
          </p:txBody>
        </p:sp>
      </p:grpSp>
      <p:pic>
        <p:nvPicPr>
          <p:cNvPr id="21" name="Picture 21"/>
          <p:cNvPicPr>
            <a:picLocks noChangeAspect="1"/>
          </p:cNvPicPr>
          <p:nvPr/>
        </p:nvPicPr>
        <p:blipFill>
          <a:blip r:embed="rId21"/>
          <a:srcRect/>
          <a:stretch>
            <a:fillRect/>
          </a:stretch>
        </p:blipFill>
        <p:spPr>
          <a:xfrm>
            <a:off x="13321625" y="7344972"/>
            <a:ext cx="1921816" cy="1027262"/>
          </a:xfrm>
          <a:prstGeom prst="rect">
            <a:avLst/>
          </a:prstGeom>
        </p:spPr>
      </p:pic>
      <p:pic>
        <p:nvPicPr>
          <p:cNvPr id="22" name="Picture 22"/>
          <p:cNvPicPr>
            <a:picLocks noChangeAspect="1"/>
          </p:cNvPicPr>
          <p:nvPr/>
        </p:nvPicPr>
        <p:blipFill>
          <a:blip r:embed="rId22"/>
          <a:srcRect/>
          <a:stretch>
            <a:fillRect/>
          </a:stretch>
        </p:blipFill>
        <p:spPr>
          <a:xfrm>
            <a:off x="4558173" y="3086478"/>
            <a:ext cx="9107280" cy="3866298"/>
          </a:xfrm>
          <a:prstGeom prst="rect">
            <a:avLst/>
          </a:prstGeom>
        </p:spPr>
      </p:pic>
      <p:sp>
        <p:nvSpPr>
          <p:cNvPr id="23" name="TextBox 23"/>
          <p:cNvSpPr txBox="1"/>
          <p:nvPr/>
        </p:nvSpPr>
        <p:spPr>
          <a:xfrm>
            <a:off x="6211535" y="9258738"/>
            <a:ext cx="563299"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MODEL</a:t>
            </a:r>
          </a:p>
        </p:txBody>
      </p:sp>
      <p:sp>
        <p:nvSpPr>
          <p:cNvPr id="24" name="TextBox 24"/>
          <p:cNvSpPr txBox="1"/>
          <p:nvPr/>
        </p:nvSpPr>
        <p:spPr>
          <a:xfrm>
            <a:off x="7408822" y="9181142"/>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FINE TUNING</a:t>
            </a:r>
          </a:p>
        </p:txBody>
      </p:sp>
      <p:sp>
        <p:nvSpPr>
          <p:cNvPr id="25" name="TextBox 25"/>
          <p:cNvSpPr txBox="1"/>
          <p:nvPr/>
        </p:nvSpPr>
        <p:spPr>
          <a:xfrm>
            <a:off x="8602036" y="9181142"/>
            <a:ext cx="1083928"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EVALUATION SCORE</a:t>
            </a:r>
          </a:p>
        </p:txBody>
      </p:sp>
      <p:sp>
        <p:nvSpPr>
          <p:cNvPr id="26" name="TextBox 26"/>
          <p:cNvSpPr txBox="1"/>
          <p:nvPr/>
        </p:nvSpPr>
        <p:spPr>
          <a:xfrm>
            <a:off x="9910697" y="9258738"/>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INSIGHTS</a:t>
            </a:r>
          </a:p>
        </p:txBody>
      </p:sp>
      <p:sp>
        <p:nvSpPr>
          <p:cNvPr id="27" name="TextBox 27"/>
          <p:cNvSpPr txBox="1"/>
          <p:nvPr/>
        </p:nvSpPr>
        <p:spPr>
          <a:xfrm>
            <a:off x="11501233" y="9181142"/>
            <a:ext cx="638848" cy="317215"/>
          </a:xfrm>
          <a:prstGeom prst="rect">
            <a:avLst/>
          </a:prstGeom>
        </p:spPr>
        <p:txBody>
          <a:bodyPr lIns="0" tIns="0" rIns="0" bIns="0" rtlCol="0" anchor="t">
            <a:spAutoFit/>
          </a:bodyPr>
          <a:lstStyle/>
          <a:p>
            <a:pPr algn="ctr">
              <a:lnSpc>
                <a:spcPts val="1236"/>
              </a:lnSpc>
            </a:pPr>
            <a:r>
              <a:rPr lang="en-US" sz="1075">
                <a:solidFill>
                  <a:srgbClr val="000000"/>
                </a:solidFill>
                <a:latin typeface="Prata"/>
              </a:rPr>
              <a:t> FUTURE</a:t>
            </a:r>
          </a:p>
          <a:p>
            <a:pPr algn="ctr">
              <a:lnSpc>
                <a:spcPts val="1236"/>
              </a:lnSpc>
              <a:spcBef>
                <a:spcPct val="0"/>
              </a:spcBef>
            </a:pPr>
            <a:r>
              <a:rPr lang="en-US" sz="1075">
                <a:solidFill>
                  <a:srgbClr val="000000"/>
                </a:solidFill>
                <a:latin typeface="Prata"/>
              </a:rPr>
              <a:t>PLAN</a:t>
            </a:r>
          </a:p>
        </p:txBody>
      </p:sp>
      <p:sp>
        <p:nvSpPr>
          <p:cNvPr id="28" name="TextBox 28"/>
          <p:cNvSpPr txBox="1"/>
          <p:nvPr/>
        </p:nvSpPr>
        <p:spPr>
          <a:xfrm>
            <a:off x="1617074" y="941137"/>
            <a:ext cx="12424945" cy="737126"/>
          </a:xfrm>
          <a:prstGeom prst="rect">
            <a:avLst/>
          </a:prstGeom>
        </p:spPr>
        <p:txBody>
          <a:bodyPr lIns="0" tIns="0" rIns="0" bIns="0" rtlCol="0" anchor="t">
            <a:spAutoFit/>
          </a:bodyPr>
          <a:lstStyle/>
          <a:p>
            <a:pPr>
              <a:lnSpc>
                <a:spcPts val="5845"/>
              </a:lnSpc>
            </a:pPr>
            <a:r>
              <a:rPr lang="en-US" sz="5082">
                <a:solidFill>
                  <a:srgbClr val="317C47"/>
                </a:solidFill>
                <a:latin typeface="Prata"/>
              </a:rPr>
              <a:t>INSIGHTS - CRISIS MANAGEMENT</a:t>
            </a:r>
          </a:p>
        </p:txBody>
      </p:sp>
      <p:pic>
        <p:nvPicPr>
          <p:cNvPr id="29" name="Picture 2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8934687" y="6935684"/>
            <a:ext cx="418626" cy="591888"/>
          </a:xfrm>
          <a:prstGeom prst="rect">
            <a:avLst/>
          </a:prstGeom>
        </p:spPr>
      </p:pic>
      <p:sp>
        <p:nvSpPr>
          <p:cNvPr id="30" name="TextBox 20">
            <a:extLst>
              <a:ext uri="{FF2B5EF4-FFF2-40B4-BE49-F238E27FC236}">
                <a16:creationId xmlns:a16="http://schemas.microsoft.com/office/drawing/2014/main" id="{3F71AF5E-F796-DABA-8769-AA380356C2C0}"/>
              </a:ext>
            </a:extLst>
          </p:cNvPr>
          <p:cNvSpPr txBox="1"/>
          <p:nvPr/>
        </p:nvSpPr>
        <p:spPr>
          <a:xfrm>
            <a:off x="5621629" y="424435"/>
            <a:ext cx="7103656" cy="3230759"/>
          </a:xfrm>
          <a:prstGeom prst="rect">
            <a:avLst/>
          </a:prstGeom>
        </p:spPr>
        <p:txBody>
          <a:bodyPr lIns="50800" tIns="50800" rIns="50800" bIns="50800" rtlCol="0" anchor="ctr"/>
          <a:lstStyle/>
          <a:p>
            <a:pPr algn="ctr">
              <a:lnSpc>
                <a:spcPts val="3639"/>
              </a:lnSpc>
            </a:pPr>
            <a:r>
              <a:rPr lang="en-US" sz="2799" dirty="0">
                <a:solidFill>
                  <a:srgbClr val="FFFFFF"/>
                </a:solidFill>
                <a:latin typeface="Open Sauce"/>
              </a:rPr>
              <a:t>TIME IS OF ESSENCE</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6">
            <a:alphaModFix amt="2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8">
            <a:alphaModFix amt="10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0" y="0"/>
            <a:ext cx="873100" cy="202458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622546" y="8676950"/>
            <a:ext cx="9042907" cy="312391"/>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298119" y="8638934"/>
            <a:ext cx="390132" cy="390132"/>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629018" y="8642349"/>
            <a:ext cx="390132" cy="390132"/>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948934" y="8638934"/>
            <a:ext cx="390132" cy="390132"/>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287263" y="8638934"/>
            <a:ext cx="390132" cy="390132"/>
          </a:xfrm>
          <a:prstGeom prst="rect">
            <a:avLst/>
          </a:prstGeom>
        </p:spPr>
      </p:pic>
      <p:pic>
        <p:nvPicPr>
          <p:cNvPr id="11" name="Picture 1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1625591" y="8638934"/>
            <a:ext cx="390132" cy="390132"/>
          </a:xfrm>
          <a:prstGeom prst="rect">
            <a:avLst/>
          </a:prstGeom>
        </p:spPr>
      </p:pic>
      <p:pic>
        <p:nvPicPr>
          <p:cNvPr id="12" name="Picture 1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1625591" y="9498357"/>
            <a:ext cx="455502" cy="379309"/>
          </a:xfrm>
          <a:prstGeom prst="rect">
            <a:avLst/>
          </a:prstGeom>
        </p:spPr>
      </p:pic>
      <p:grpSp>
        <p:nvGrpSpPr>
          <p:cNvPr id="13" name="Group 13"/>
          <p:cNvGrpSpPr/>
          <p:nvPr/>
        </p:nvGrpSpPr>
        <p:grpSpPr>
          <a:xfrm>
            <a:off x="12876001" y="1921903"/>
            <a:ext cx="5132352" cy="789812"/>
            <a:chOff x="0" y="0"/>
            <a:chExt cx="1351731" cy="208016"/>
          </a:xfrm>
        </p:grpSpPr>
        <p:sp>
          <p:nvSpPr>
            <p:cNvPr id="14" name="Freeform 14"/>
            <p:cNvSpPr/>
            <p:nvPr/>
          </p:nvSpPr>
          <p:spPr>
            <a:xfrm>
              <a:off x="0" y="0"/>
              <a:ext cx="1351731" cy="208016"/>
            </a:xfrm>
            <a:custGeom>
              <a:avLst/>
              <a:gdLst/>
              <a:ahLst/>
              <a:cxnLst/>
              <a:rect l="l" t="t" r="r" b="b"/>
              <a:pathLst>
                <a:path w="1351731" h="208016">
                  <a:moveTo>
                    <a:pt x="0" y="0"/>
                  </a:moveTo>
                  <a:lnTo>
                    <a:pt x="1351731" y="0"/>
                  </a:lnTo>
                  <a:lnTo>
                    <a:pt x="1351731" y="208016"/>
                  </a:lnTo>
                  <a:lnTo>
                    <a:pt x="0" y="208016"/>
                  </a:lnTo>
                  <a:close/>
                </a:path>
              </a:pathLst>
            </a:custGeom>
            <a:solidFill>
              <a:srgbClr val="709954"/>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5199"/>
                </a:lnSpc>
              </a:pPr>
              <a:r>
                <a:rPr lang="en-US" sz="3999">
                  <a:solidFill>
                    <a:srgbClr val="FFFFFF"/>
                  </a:solidFill>
                  <a:latin typeface="Josefin Sans Bold"/>
                </a:rPr>
                <a:t>Transfer Learning</a:t>
              </a:r>
            </a:p>
          </p:txBody>
        </p:sp>
      </p:grpSp>
      <p:grpSp>
        <p:nvGrpSpPr>
          <p:cNvPr id="16" name="Group 16"/>
          <p:cNvGrpSpPr/>
          <p:nvPr/>
        </p:nvGrpSpPr>
        <p:grpSpPr>
          <a:xfrm>
            <a:off x="12919057" y="5811202"/>
            <a:ext cx="5132352" cy="3266923"/>
            <a:chOff x="0" y="-240074"/>
            <a:chExt cx="1351731" cy="860425"/>
          </a:xfrm>
        </p:grpSpPr>
        <p:sp>
          <p:nvSpPr>
            <p:cNvPr id="17" name="Freeform 17"/>
            <p:cNvSpPr/>
            <p:nvPr/>
          </p:nvSpPr>
          <p:spPr>
            <a:xfrm>
              <a:off x="0" y="0"/>
              <a:ext cx="1351731" cy="381113"/>
            </a:xfrm>
            <a:custGeom>
              <a:avLst/>
              <a:gdLst/>
              <a:ahLst/>
              <a:cxnLst/>
              <a:rect l="l" t="t" r="r" b="b"/>
              <a:pathLst>
                <a:path w="1351731" h="381113">
                  <a:moveTo>
                    <a:pt x="0" y="0"/>
                  </a:moveTo>
                  <a:lnTo>
                    <a:pt x="1351731" y="0"/>
                  </a:lnTo>
                  <a:lnTo>
                    <a:pt x="1351731" y="381113"/>
                  </a:lnTo>
                  <a:lnTo>
                    <a:pt x="0" y="381113"/>
                  </a:lnTo>
                  <a:close/>
                </a:path>
              </a:pathLst>
            </a:custGeom>
            <a:solidFill>
              <a:srgbClr val="709954"/>
            </a:solidFill>
          </p:spPr>
        </p:sp>
        <p:sp>
          <p:nvSpPr>
            <p:cNvPr id="18" name="TextBox 18"/>
            <p:cNvSpPr txBox="1"/>
            <p:nvPr/>
          </p:nvSpPr>
          <p:spPr>
            <a:xfrm>
              <a:off x="264689" y="-240074"/>
              <a:ext cx="878421" cy="860425"/>
            </a:xfrm>
            <a:prstGeom prst="rect">
              <a:avLst/>
            </a:prstGeom>
          </p:spPr>
          <p:txBody>
            <a:bodyPr lIns="50800" tIns="50800" rIns="50800" bIns="50800" rtlCol="0" anchor="ctr"/>
            <a:lstStyle/>
            <a:p>
              <a:pPr algn="ctr">
                <a:lnSpc>
                  <a:spcPts val="5199"/>
                </a:lnSpc>
              </a:pPr>
              <a:r>
                <a:rPr lang="en-US" sz="3999" dirty="0">
                  <a:solidFill>
                    <a:srgbClr val="FFFFFF"/>
                  </a:solidFill>
                  <a:latin typeface="Josefin Sans Bold"/>
                </a:rPr>
                <a:t>Flexibility</a:t>
              </a:r>
            </a:p>
            <a:p>
              <a:pPr algn="ctr">
                <a:lnSpc>
                  <a:spcPts val="5199"/>
                </a:lnSpc>
              </a:pPr>
              <a:r>
                <a:rPr lang="en-US" sz="3999" dirty="0">
                  <a:solidFill>
                    <a:srgbClr val="FFFFFF"/>
                  </a:solidFill>
                  <a:latin typeface="Josefin Sans Bold"/>
                </a:rPr>
                <a:t>Adaptability</a:t>
              </a:r>
            </a:p>
          </p:txBody>
        </p:sp>
      </p:grpSp>
      <p:pic>
        <p:nvPicPr>
          <p:cNvPr id="19" name="Picture 1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4812139" y="4762957"/>
            <a:ext cx="1260077" cy="1781600"/>
          </a:xfrm>
          <a:prstGeom prst="rect">
            <a:avLst/>
          </a:prstGeom>
        </p:spPr>
      </p:pic>
      <p:sp>
        <p:nvSpPr>
          <p:cNvPr id="20" name="TextBox 20"/>
          <p:cNvSpPr txBox="1"/>
          <p:nvPr/>
        </p:nvSpPr>
        <p:spPr>
          <a:xfrm>
            <a:off x="1617074" y="941137"/>
            <a:ext cx="8143757" cy="737126"/>
          </a:xfrm>
          <a:prstGeom prst="rect">
            <a:avLst/>
          </a:prstGeom>
        </p:spPr>
        <p:txBody>
          <a:bodyPr lIns="0" tIns="0" rIns="0" bIns="0" rtlCol="0" anchor="t">
            <a:spAutoFit/>
          </a:bodyPr>
          <a:lstStyle/>
          <a:p>
            <a:pPr>
              <a:lnSpc>
                <a:spcPts val="5845"/>
              </a:lnSpc>
            </a:pPr>
            <a:r>
              <a:rPr lang="en-US" sz="5082">
                <a:solidFill>
                  <a:srgbClr val="317C47"/>
                </a:solidFill>
                <a:latin typeface="Prata"/>
              </a:rPr>
              <a:t>FUTURE PLAN</a:t>
            </a:r>
          </a:p>
        </p:txBody>
      </p:sp>
      <p:sp>
        <p:nvSpPr>
          <p:cNvPr id="21" name="TextBox 21"/>
          <p:cNvSpPr txBox="1"/>
          <p:nvPr/>
        </p:nvSpPr>
        <p:spPr>
          <a:xfrm>
            <a:off x="6211535" y="9258738"/>
            <a:ext cx="563299"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MODEL</a:t>
            </a:r>
          </a:p>
        </p:txBody>
      </p:sp>
      <p:sp>
        <p:nvSpPr>
          <p:cNvPr id="22" name="TextBox 22"/>
          <p:cNvSpPr txBox="1"/>
          <p:nvPr/>
        </p:nvSpPr>
        <p:spPr>
          <a:xfrm>
            <a:off x="7408822" y="9181142"/>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FINE TUNING</a:t>
            </a:r>
          </a:p>
        </p:txBody>
      </p:sp>
      <p:sp>
        <p:nvSpPr>
          <p:cNvPr id="23" name="TextBox 23"/>
          <p:cNvSpPr txBox="1"/>
          <p:nvPr/>
        </p:nvSpPr>
        <p:spPr>
          <a:xfrm>
            <a:off x="8602036" y="9181142"/>
            <a:ext cx="1083928"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 EVALUATION SCORE</a:t>
            </a:r>
          </a:p>
        </p:txBody>
      </p:sp>
      <p:sp>
        <p:nvSpPr>
          <p:cNvPr id="24" name="TextBox 24"/>
          <p:cNvSpPr txBox="1"/>
          <p:nvPr/>
        </p:nvSpPr>
        <p:spPr>
          <a:xfrm>
            <a:off x="9910697" y="9258738"/>
            <a:ext cx="1143263"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INSIGHTS</a:t>
            </a:r>
          </a:p>
        </p:txBody>
      </p:sp>
      <p:sp>
        <p:nvSpPr>
          <p:cNvPr id="25" name="TextBox 25"/>
          <p:cNvSpPr txBox="1"/>
          <p:nvPr/>
        </p:nvSpPr>
        <p:spPr>
          <a:xfrm>
            <a:off x="11501233" y="9181142"/>
            <a:ext cx="638848" cy="317215"/>
          </a:xfrm>
          <a:prstGeom prst="rect">
            <a:avLst/>
          </a:prstGeom>
        </p:spPr>
        <p:txBody>
          <a:bodyPr lIns="0" tIns="0" rIns="0" bIns="0" rtlCol="0" anchor="t">
            <a:spAutoFit/>
          </a:bodyPr>
          <a:lstStyle/>
          <a:p>
            <a:pPr algn="ctr">
              <a:lnSpc>
                <a:spcPts val="1236"/>
              </a:lnSpc>
            </a:pPr>
            <a:r>
              <a:rPr lang="en-US" sz="1075">
                <a:solidFill>
                  <a:srgbClr val="000000"/>
                </a:solidFill>
                <a:latin typeface="Prata"/>
              </a:rPr>
              <a:t> FUTURE</a:t>
            </a:r>
          </a:p>
          <a:p>
            <a:pPr algn="ctr">
              <a:lnSpc>
                <a:spcPts val="1236"/>
              </a:lnSpc>
              <a:spcBef>
                <a:spcPct val="0"/>
              </a:spcBef>
            </a:pPr>
            <a:r>
              <a:rPr lang="en-US" sz="1075">
                <a:solidFill>
                  <a:srgbClr val="000000"/>
                </a:solidFill>
                <a:latin typeface="Prata"/>
              </a:rPr>
              <a:t>PLAN</a:t>
            </a:r>
          </a:p>
        </p:txBody>
      </p:sp>
      <p:sp>
        <p:nvSpPr>
          <p:cNvPr id="26" name="TextBox 26"/>
          <p:cNvSpPr txBox="1"/>
          <p:nvPr/>
        </p:nvSpPr>
        <p:spPr>
          <a:xfrm>
            <a:off x="12876001" y="2823076"/>
            <a:ext cx="5046241" cy="1383665"/>
          </a:xfrm>
          <a:prstGeom prst="rect">
            <a:avLst/>
          </a:prstGeom>
        </p:spPr>
        <p:txBody>
          <a:bodyPr lIns="0" tIns="0" rIns="0" bIns="0" rtlCol="0" anchor="t">
            <a:spAutoFit/>
          </a:bodyPr>
          <a:lstStyle/>
          <a:p>
            <a:pPr marL="604519" lvl="1" indent="-302260">
              <a:lnSpc>
                <a:spcPts val="3639"/>
              </a:lnSpc>
              <a:buFont typeface="Arial"/>
              <a:buChar char="•"/>
            </a:pPr>
            <a:r>
              <a:rPr lang="en-US" sz="2799" dirty="0">
                <a:solidFill>
                  <a:srgbClr val="000000"/>
                </a:solidFill>
                <a:latin typeface="Josefin Sans Bold"/>
              </a:rPr>
              <a:t>Update new Tweet Crisis Data</a:t>
            </a:r>
          </a:p>
          <a:p>
            <a:pPr marL="604519" lvl="1" indent="-302260">
              <a:lnSpc>
                <a:spcPts val="3639"/>
              </a:lnSpc>
              <a:buFont typeface="Arial"/>
              <a:buChar char="•"/>
            </a:pPr>
            <a:r>
              <a:rPr lang="en-US" sz="2799" dirty="0">
                <a:solidFill>
                  <a:srgbClr val="000000"/>
                </a:solidFill>
                <a:latin typeface="Josefin Sans Bold"/>
              </a:rPr>
              <a:t>Knowledge Transfer</a:t>
            </a:r>
          </a:p>
          <a:p>
            <a:pPr marL="604519" lvl="1" indent="-302260">
              <a:lnSpc>
                <a:spcPts val="3639"/>
              </a:lnSpc>
              <a:spcBef>
                <a:spcPct val="0"/>
              </a:spcBef>
              <a:buFont typeface="Arial"/>
              <a:buChar char="•"/>
            </a:pPr>
            <a:r>
              <a:rPr lang="en-US" sz="2799" dirty="0">
                <a:solidFill>
                  <a:srgbClr val="000000"/>
                </a:solidFill>
                <a:latin typeface="Josefin Sans Bold"/>
              </a:rPr>
              <a:t>Fine-Tuning</a:t>
            </a:r>
          </a:p>
        </p:txBody>
      </p:sp>
      <p:pic>
        <p:nvPicPr>
          <p:cNvPr id="27" name="Picture 27"/>
          <p:cNvPicPr>
            <a:picLocks noChangeAspect="1"/>
          </p:cNvPicPr>
          <p:nvPr/>
        </p:nvPicPr>
        <p:blipFill>
          <a:blip r:embed="rId20"/>
          <a:srcRect/>
          <a:stretch>
            <a:fillRect/>
          </a:stretch>
        </p:blipFill>
        <p:spPr>
          <a:xfrm>
            <a:off x="92113" y="1902640"/>
            <a:ext cx="12238845" cy="6076985"/>
          </a:xfrm>
          <a:prstGeom prst="rect">
            <a:avLst/>
          </a:prstGeom>
        </p:spPr>
      </p:pic>
      <p:sp>
        <p:nvSpPr>
          <p:cNvPr id="28" name="TextBox 18">
            <a:extLst>
              <a:ext uri="{FF2B5EF4-FFF2-40B4-BE49-F238E27FC236}">
                <a16:creationId xmlns:a16="http://schemas.microsoft.com/office/drawing/2014/main" id="{B90FA006-CDFE-71FF-AE0A-96B2E02520D5}"/>
              </a:ext>
            </a:extLst>
          </p:cNvPr>
          <p:cNvSpPr txBox="1"/>
          <p:nvPr/>
        </p:nvSpPr>
        <p:spPr>
          <a:xfrm>
            <a:off x="13026423" y="633398"/>
            <a:ext cx="4908995" cy="3266923"/>
          </a:xfrm>
          <a:prstGeom prst="rect">
            <a:avLst/>
          </a:prstGeom>
        </p:spPr>
        <p:txBody>
          <a:bodyPr lIns="50800" tIns="50800" rIns="50800" bIns="50800" rtlCol="0" anchor="ctr"/>
          <a:lstStyle/>
          <a:p>
            <a:pPr algn="ctr">
              <a:lnSpc>
                <a:spcPts val="5199"/>
              </a:lnSpc>
            </a:pPr>
            <a:r>
              <a:rPr lang="en-US" sz="3200" dirty="0">
                <a:solidFill>
                  <a:srgbClr val="FFFFFF"/>
                </a:solidFill>
                <a:latin typeface="Josefin Sans Bold"/>
              </a:rPr>
              <a:t>Transfer Learning</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3035"/>
        </a:solidFill>
        <a:effectLst/>
      </p:bgPr>
    </p:bg>
    <p:spTree>
      <p:nvGrpSpPr>
        <p:cNvPr id="1" name=""/>
        <p:cNvGrpSpPr/>
        <p:nvPr/>
      </p:nvGrpSpPr>
      <p:grpSpPr>
        <a:xfrm>
          <a:off x="0" y="0"/>
          <a:ext cx="0" cy="0"/>
          <a:chOff x="0" y="0"/>
          <a:chExt cx="0" cy="0"/>
        </a:xfrm>
      </p:grpSpPr>
      <p:sp>
        <p:nvSpPr>
          <p:cNvPr id="2" name="AutoShape 2"/>
          <p:cNvSpPr/>
          <p:nvPr/>
        </p:nvSpPr>
        <p:spPr>
          <a:xfrm>
            <a:off x="15260694" y="0"/>
            <a:ext cx="3039920" cy="10288294"/>
          </a:xfrm>
          <a:prstGeom prst="rect">
            <a:avLst/>
          </a:prstGeom>
          <a:solidFill>
            <a:srgbClr val="D3BBCA"/>
          </a:solidFill>
        </p:spPr>
      </p:sp>
      <p:sp>
        <p:nvSpPr>
          <p:cNvPr id="3" name="AutoShape 3"/>
          <p:cNvSpPr/>
          <p:nvPr/>
        </p:nvSpPr>
        <p:spPr>
          <a:xfrm>
            <a:off x="15260694" y="3629847"/>
            <a:ext cx="3027306" cy="3629847"/>
          </a:xfrm>
          <a:prstGeom prst="rect">
            <a:avLst/>
          </a:prstGeom>
          <a:solidFill>
            <a:srgbClr val="AA93A1"/>
          </a:solidFill>
        </p:spPr>
      </p:sp>
      <p:sp>
        <p:nvSpPr>
          <p:cNvPr id="4" name="AutoShape 4"/>
          <p:cNvSpPr/>
          <p:nvPr/>
        </p:nvSpPr>
        <p:spPr>
          <a:xfrm rot="-2700000">
            <a:off x="16155516" y="8150840"/>
            <a:ext cx="4290195" cy="4272319"/>
          </a:xfrm>
          <a:prstGeom prst="rect">
            <a:avLst/>
          </a:prstGeom>
          <a:solidFill>
            <a:srgbClr val="133035"/>
          </a:solidFill>
        </p:spPr>
      </p:sp>
      <p:grpSp>
        <p:nvGrpSpPr>
          <p:cNvPr id="5" name="Group 5"/>
          <p:cNvGrpSpPr>
            <a:grpSpLocks noChangeAspect="1"/>
          </p:cNvGrpSpPr>
          <p:nvPr/>
        </p:nvGrpSpPr>
        <p:grpSpPr>
          <a:xfrm>
            <a:off x="15260694" y="0"/>
            <a:ext cx="7259694" cy="7259694"/>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3035"/>
            </a:solidFill>
          </p:spPr>
        </p:sp>
      </p:grpSp>
      <p:grpSp>
        <p:nvGrpSpPr>
          <p:cNvPr id="7" name="Group 7"/>
          <p:cNvGrpSpPr>
            <a:grpSpLocks noChangeAspect="1"/>
          </p:cNvGrpSpPr>
          <p:nvPr/>
        </p:nvGrpSpPr>
        <p:grpSpPr>
          <a:xfrm>
            <a:off x="-3014692" y="7284921"/>
            <a:ext cx="6029385" cy="6029385"/>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AA93A1"/>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391949" y="6277811"/>
            <a:ext cx="2881359" cy="2881359"/>
          </a:xfrm>
          <a:prstGeom prst="rect">
            <a:avLst/>
          </a:prstGeom>
        </p:spPr>
      </p:pic>
      <p:sp>
        <p:nvSpPr>
          <p:cNvPr id="10" name="TextBox 10"/>
          <p:cNvSpPr txBox="1"/>
          <p:nvPr/>
        </p:nvSpPr>
        <p:spPr>
          <a:xfrm>
            <a:off x="4800601" y="9632823"/>
            <a:ext cx="10236506" cy="477098"/>
          </a:xfrm>
          <a:prstGeom prst="rect">
            <a:avLst/>
          </a:prstGeom>
        </p:spPr>
        <p:txBody>
          <a:bodyPr wrap="square" lIns="0" tIns="0" rIns="0" bIns="0" rtlCol="0" anchor="t">
            <a:spAutoFit/>
          </a:bodyPr>
          <a:lstStyle/>
          <a:p>
            <a:pPr marL="0" lvl="0" indent="0" algn="r">
              <a:lnSpc>
                <a:spcPts val="3815"/>
              </a:lnSpc>
            </a:pPr>
            <a:r>
              <a:rPr lang="en-US" sz="2935" spc="440" dirty="0">
                <a:solidFill>
                  <a:srgbClr val="FFFFFF"/>
                </a:solidFill>
                <a:latin typeface="Josefin Sans Bold"/>
              </a:rPr>
              <a:t>COVID-19 TWEET SENTIMENT ANALYSIS</a:t>
            </a:r>
          </a:p>
        </p:txBody>
      </p:sp>
      <p:sp>
        <p:nvSpPr>
          <p:cNvPr id="11" name="TextBox 11"/>
          <p:cNvSpPr txBox="1"/>
          <p:nvPr/>
        </p:nvSpPr>
        <p:spPr>
          <a:xfrm>
            <a:off x="3434811" y="4429112"/>
            <a:ext cx="11418378" cy="1475111"/>
          </a:xfrm>
          <a:prstGeom prst="rect">
            <a:avLst/>
          </a:prstGeom>
        </p:spPr>
        <p:txBody>
          <a:bodyPr lIns="0" tIns="0" rIns="0" bIns="0" rtlCol="0" anchor="t">
            <a:spAutoFit/>
          </a:bodyPr>
          <a:lstStyle/>
          <a:p>
            <a:pPr algn="ctr">
              <a:lnSpc>
                <a:spcPts val="11504"/>
              </a:lnSpc>
            </a:pPr>
            <a:r>
              <a:rPr lang="en-US" sz="10003">
                <a:solidFill>
                  <a:srgbClr val="FFFFFF"/>
                </a:solidFill>
                <a:latin typeface="Prata"/>
              </a:rPr>
              <a:t>THANK YOU</a:t>
            </a:r>
          </a:p>
        </p:txBody>
      </p:sp>
      <p:sp>
        <p:nvSpPr>
          <p:cNvPr id="12" name="TextBox 12"/>
          <p:cNvSpPr txBox="1"/>
          <p:nvPr/>
        </p:nvSpPr>
        <p:spPr>
          <a:xfrm>
            <a:off x="5169917" y="6201611"/>
            <a:ext cx="7948165" cy="477098"/>
          </a:xfrm>
          <a:prstGeom prst="rect">
            <a:avLst/>
          </a:prstGeom>
        </p:spPr>
        <p:txBody>
          <a:bodyPr lIns="0" tIns="0" rIns="0" bIns="0" rtlCol="0" anchor="t">
            <a:spAutoFit/>
          </a:bodyPr>
          <a:lstStyle/>
          <a:p>
            <a:pPr algn="ctr">
              <a:lnSpc>
                <a:spcPts val="3904"/>
              </a:lnSpc>
            </a:pPr>
            <a:r>
              <a:rPr lang="en-US" sz="2693" spc="1098">
                <a:solidFill>
                  <a:srgbClr val="FFFFFF"/>
                </a:solidFill>
                <a:latin typeface="Josefin Sans"/>
              </a:rPr>
              <a:t>FOR YOUR ATTENTION</a:t>
            </a:r>
          </a:p>
        </p:txBody>
      </p:sp>
      <p:grpSp>
        <p:nvGrpSpPr>
          <p:cNvPr id="13" name="Group 13"/>
          <p:cNvGrpSpPr/>
          <p:nvPr/>
        </p:nvGrpSpPr>
        <p:grpSpPr>
          <a:xfrm>
            <a:off x="-3629847" y="-2878207"/>
            <a:ext cx="7259694" cy="725969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A93A1"/>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90462" y="3458055"/>
            <a:ext cx="11707076" cy="210727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81233" y="4796101"/>
            <a:ext cx="4664803" cy="5512322"/>
          </a:xfrm>
          <a:prstGeom prst="rect">
            <a:avLst/>
          </a:prstGeom>
        </p:spPr>
      </p:pic>
      <p:sp>
        <p:nvSpPr>
          <p:cNvPr id="4" name="TextBox 4"/>
          <p:cNvSpPr txBox="1"/>
          <p:nvPr/>
        </p:nvSpPr>
        <p:spPr>
          <a:xfrm>
            <a:off x="12723393" y="7303529"/>
            <a:ext cx="2413413" cy="711199"/>
          </a:xfrm>
          <a:prstGeom prst="rect">
            <a:avLst/>
          </a:prstGeom>
        </p:spPr>
        <p:txBody>
          <a:bodyPr wrap="square" lIns="0" tIns="0" rIns="0" bIns="0" rtlCol="0" anchor="t">
            <a:spAutoFit/>
          </a:bodyPr>
          <a:lstStyle/>
          <a:p>
            <a:pPr marL="0" lvl="0" indent="0" algn="r">
              <a:lnSpc>
                <a:spcPts val="2800"/>
              </a:lnSpc>
              <a:spcBef>
                <a:spcPct val="0"/>
              </a:spcBef>
            </a:pPr>
            <a:r>
              <a:rPr lang="en-US" sz="2000" spc="300" dirty="0">
                <a:solidFill>
                  <a:srgbClr val="000000"/>
                </a:solidFill>
                <a:latin typeface="Josefin Sans Bold"/>
              </a:rPr>
              <a:t>CRISIS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05" t="2199" r="947"/>
          <a:stretch>
            <a:fillRect/>
          </a:stretch>
        </p:blipFill>
        <p:spPr>
          <a:xfrm>
            <a:off x="2757858" y="2006117"/>
            <a:ext cx="12792907" cy="64191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47299" y="2988086"/>
            <a:ext cx="15880245" cy="4946910"/>
            <a:chOff x="0" y="0"/>
            <a:chExt cx="21173660" cy="6595879"/>
          </a:xfrm>
        </p:grpSpPr>
        <p:sp>
          <p:nvSpPr>
            <p:cNvPr id="3" name="TextBox 3"/>
            <p:cNvSpPr txBox="1"/>
            <p:nvPr/>
          </p:nvSpPr>
          <p:spPr>
            <a:xfrm>
              <a:off x="0" y="0"/>
              <a:ext cx="16290058" cy="2870200"/>
            </a:xfrm>
            <a:prstGeom prst="rect">
              <a:avLst/>
            </a:prstGeom>
          </p:spPr>
          <p:txBody>
            <a:bodyPr lIns="0" tIns="0" rIns="0" bIns="0" rtlCol="0" anchor="t">
              <a:spAutoFit/>
            </a:bodyPr>
            <a:lstStyle/>
            <a:p>
              <a:pPr marL="0" lvl="0" indent="0">
                <a:lnSpc>
                  <a:spcPts val="8519"/>
                </a:lnSpc>
              </a:pPr>
              <a:r>
                <a:rPr lang="en-US" sz="7099">
                  <a:solidFill>
                    <a:srgbClr val="000000"/>
                  </a:solidFill>
                  <a:latin typeface="Prata"/>
                </a:rPr>
                <a:t>COVID-19 TWEETS FROM KAGGLE</a:t>
              </a:r>
            </a:p>
          </p:txBody>
        </p:sp>
        <p:sp>
          <p:nvSpPr>
            <p:cNvPr id="4" name="TextBox 4"/>
            <p:cNvSpPr txBox="1"/>
            <p:nvPr/>
          </p:nvSpPr>
          <p:spPr>
            <a:xfrm>
              <a:off x="0" y="4111378"/>
              <a:ext cx="16290058" cy="2484501"/>
            </a:xfrm>
            <a:prstGeom prst="rect">
              <a:avLst/>
            </a:prstGeom>
          </p:spPr>
          <p:txBody>
            <a:bodyPr lIns="0" tIns="0" rIns="0" bIns="0" rtlCol="0" anchor="t">
              <a:spAutoFit/>
            </a:bodyPr>
            <a:lstStyle/>
            <a:p>
              <a:pPr marL="0" lvl="0" indent="0">
                <a:lnSpc>
                  <a:spcPts val="3786"/>
                </a:lnSpc>
              </a:pPr>
              <a:r>
                <a:rPr lang="en-US" sz="2366" spc="354">
                  <a:solidFill>
                    <a:srgbClr val="000000"/>
                  </a:solidFill>
                  <a:latin typeface="Josefin Sans"/>
                </a:rPr>
                <a:t>LOCATION - PLACE OF TWEET</a:t>
              </a:r>
            </a:p>
            <a:p>
              <a:pPr marL="0" lvl="0" indent="0">
                <a:lnSpc>
                  <a:spcPts val="3786"/>
                </a:lnSpc>
              </a:pPr>
              <a:r>
                <a:rPr lang="en-US" sz="2366" spc="354">
                  <a:solidFill>
                    <a:srgbClr val="000000"/>
                  </a:solidFill>
                  <a:latin typeface="Josefin Sans"/>
                </a:rPr>
                <a:t>TWEET AT - TIME OF TWEET</a:t>
              </a:r>
            </a:p>
            <a:p>
              <a:pPr marL="0" lvl="0" indent="0">
                <a:lnSpc>
                  <a:spcPts val="3786"/>
                </a:lnSpc>
              </a:pPr>
              <a:r>
                <a:rPr lang="en-US" sz="2366" spc="354">
                  <a:solidFill>
                    <a:srgbClr val="000000"/>
                  </a:solidFill>
                  <a:latin typeface="Josefin Sans"/>
                </a:rPr>
                <a:t>ORIGINAL TWEET - TWEET DESCRIPTION</a:t>
              </a:r>
            </a:p>
            <a:p>
              <a:pPr marL="0" lvl="0" indent="0">
                <a:lnSpc>
                  <a:spcPts val="3786"/>
                </a:lnSpc>
              </a:pPr>
              <a:r>
                <a:rPr lang="en-US" sz="2366" spc="354">
                  <a:solidFill>
                    <a:srgbClr val="000000"/>
                  </a:solidFill>
                  <a:latin typeface="Josefin Sans"/>
                </a:rPr>
                <a:t>SENTIMENT - MANUAL SENTIMENT TAGGING DONE BY AUTHOR</a:t>
              </a:r>
            </a:p>
          </p:txBody>
        </p:sp>
        <p:sp>
          <p:nvSpPr>
            <p:cNvPr id="5" name="AutoShape 5"/>
            <p:cNvSpPr/>
            <p:nvPr/>
          </p:nvSpPr>
          <p:spPr>
            <a:xfrm>
              <a:off x="0" y="3128641"/>
              <a:ext cx="21173660" cy="0"/>
            </a:xfrm>
            <a:prstGeom prst="line">
              <a:avLst/>
            </a:prstGeom>
            <a:ln w="12700" cap="rnd">
              <a:solidFill>
                <a:srgbClr val="000000"/>
              </a:solidFill>
              <a:prstDash val="solid"/>
              <a:headEnd type="none" w="sm" len="sm"/>
              <a:tailEnd type="none" w="sm" len="sm"/>
            </a:ln>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7700" y="2803729"/>
            <a:ext cx="2650771" cy="26578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22546" y="8676950"/>
            <a:ext cx="9042907" cy="312391"/>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98119" y="8638934"/>
            <a:ext cx="390132" cy="390132"/>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012734" y="8645764"/>
            <a:ext cx="390132" cy="390132"/>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52127" y="8645764"/>
            <a:ext cx="390132" cy="390132"/>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02659" y="8638153"/>
            <a:ext cx="390132" cy="390132"/>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36273" y="9498357"/>
            <a:ext cx="455502" cy="379309"/>
          </a:xfrm>
          <a:prstGeom prst="rect">
            <a:avLst/>
          </a:prstGeom>
        </p:spPr>
      </p:pic>
      <p:pic>
        <p:nvPicPr>
          <p:cNvPr id="8" name="Picture 8"/>
          <p:cNvPicPr>
            <a:picLocks noChangeAspect="1"/>
          </p:cNvPicPr>
          <p:nvPr/>
        </p:nvPicPr>
        <p:blipFill>
          <a:blip r:embed="rId8">
            <a:alphaModFix amt="26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51715" y="-5311"/>
            <a:ext cx="2062637" cy="1835747"/>
          </a:xfrm>
          <a:prstGeom prst="rect">
            <a:avLst/>
          </a:prstGeom>
        </p:spPr>
      </p:pic>
      <p:grpSp>
        <p:nvGrpSpPr>
          <p:cNvPr id="9" name="Group 9"/>
          <p:cNvGrpSpPr/>
          <p:nvPr/>
        </p:nvGrpSpPr>
        <p:grpSpPr>
          <a:xfrm>
            <a:off x="8262103" y="2327939"/>
            <a:ext cx="1763794" cy="1763794"/>
            <a:chOff x="0" y="0"/>
            <a:chExt cx="2351725" cy="2351725"/>
          </a:xfrm>
        </p:grpSpPr>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2351725" cy="2351725"/>
            </a:xfrm>
            <a:prstGeom prst="rect">
              <a:avLst/>
            </a:prstGeom>
          </p:spPr>
        </p:pic>
        <p:pic>
          <p:nvPicPr>
            <p:cNvPr id="11" name="Picture 11"/>
            <p:cNvPicPr>
              <a:picLocks noChangeAspect="1"/>
            </p:cNvPicPr>
            <p:nvPr/>
          </p:nvPicPr>
          <p:blipFill>
            <a:blip r:embed="rId12"/>
            <a:srcRect/>
            <a:stretch>
              <a:fillRect/>
            </a:stretch>
          </p:blipFill>
          <p:spPr>
            <a:xfrm>
              <a:off x="557540" y="696938"/>
              <a:ext cx="849268" cy="556271"/>
            </a:xfrm>
            <a:prstGeom prst="rect">
              <a:avLst/>
            </a:prstGeom>
          </p:spPr>
        </p:pic>
      </p:grpSp>
      <p:sp>
        <p:nvSpPr>
          <p:cNvPr id="12" name="TextBox 12"/>
          <p:cNvSpPr txBox="1"/>
          <p:nvPr/>
        </p:nvSpPr>
        <p:spPr>
          <a:xfrm>
            <a:off x="3065226" y="4660144"/>
            <a:ext cx="12157547" cy="909562"/>
          </a:xfrm>
          <a:prstGeom prst="rect">
            <a:avLst/>
          </a:prstGeom>
        </p:spPr>
        <p:txBody>
          <a:bodyPr lIns="0" tIns="0" rIns="0" bIns="0" rtlCol="0" anchor="t">
            <a:spAutoFit/>
          </a:bodyPr>
          <a:lstStyle/>
          <a:p>
            <a:pPr marL="0" lvl="0" indent="0" algn="ctr">
              <a:lnSpc>
                <a:spcPts val="7320"/>
              </a:lnSpc>
            </a:pPr>
            <a:r>
              <a:rPr lang="en-US" sz="5630">
                <a:solidFill>
                  <a:srgbClr val="000000"/>
                </a:solidFill>
                <a:latin typeface="Prata"/>
              </a:rPr>
              <a:t>EXPLORATORY DATA ANALYSIS</a:t>
            </a:r>
          </a:p>
        </p:txBody>
      </p:sp>
      <p:sp>
        <p:nvSpPr>
          <p:cNvPr id="13" name="TextBox 13"/>
          <p:cNvSpPr txBox="1"/>
          <p:nvPr/>
        </p:nvSpPr>
        <p:spPr>
          <a:xfrm>
            <a:off x="6146331" y="9258738"/>
            <a:ext cx="693707"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DATASET</a:t>
            </a:r>
          </a:p>
        </p:txBody>
      </p:sp>
      <p:sp>
        <p:nvSpPr>
          <p:cNvPr id="14" name="TextBox 14"/>
          <p:cNvSpPr txBox="1"/>
          <p:nvPr/>
        </p:nvSpPr>
        <p:spPr>
          <a:xfrm>
            <a:off x="7792538" y="9184556"/>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SAMPLE TWEETS</a:t>
            </a:r>
          </a:p>
        </p:txBody>
      </p:sp>
      <p:sp>
        <p:nvSpPr>
          <p:cNvPr id="15" name="TextBox 15"/>
          <p:cNvSpPr txBox="1"/>
          <p:nvPr/>
        </p:nvSpPr>
        <p:spPr>
          <a:xfrm>
            <a:off x="9575562" y="9187971"/>
            <a:ext cx="114326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SENTIMENT DISTRIBUTION</a:t>
            </a:r>
          </a:p>
        </p:txBody>
      </p:sp>
      <p:sp>
        <p:nvSpPr>
          <p:cNvPr id="16" name="TextBox 16"/>
          <p:cNvSpPr txBox="1"/>
          <p:nvPr/>
        </p:nvSpPr>
        <p:spPr>
          <a:xfrm>
            <a:off x="11671325" y="9257957"/>
            <a:ext cx="1052801"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 CLOUD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13994" y="3674915"/>
            <a:ext cx="15860012" cy="3559820"/>
          </a:xfrm>
          <a:prstGeom prst="rect">
            <a:avLst/>
          </a:prstGeom>
        </p:spPr>
      </p:pic>
      <p:sp>
        <p:nvSpPr>
          <p:cNvPr id="3" name="TextBox 3"/>
          <p:cNvSpPr txBox="1"/>
          <p:nvPr/>
        </p:nvSpPr>
        <p:spPr>
          <a:xfrm>
            <a:off x="1213994" y="1680467"/>
            <a:ext cx="6168652" cy="1036439"/>
          </a:xfrm>
          <a:prstGeom prst="rect">
            <a:avLst/>
          </a:prstGeom>
        </p:spPr>
        <p:txBody>
          <a:bodyPr lIns="0" tIns="0" rIns="0" bIns="0" rtlCol="0" anchor="t">
            <a:spAutoFit/>
          </a:bodyPr>
          <a:lstStyle/>
          <a:p>
            <a:pPr marL="0" lvl="0" indent="0" algn="ctr">
              <a:lnSpc>
                <a:spcPts val="8095"/>
              </a:lnSpc>
            </a:pPr>
            <a:r>
              <a:rPr lang="en-US" sz="7359" spc="1103">
                <a:solidFill>
                  <a:srgbClr val="000000"/>
                </a:solidFill>
                <a:latin typeface="Prata"/>
              </a:rPr>
              <a:t>DATASET</a:t>
            </a:r>
          </a:p>
        </p:txBody>
      </p:sp>
      <p:sp>
        <p:nvSpPr>
          <p:cNvPr id="4" name="TextBox 4"/>
          <p:cNvSpPr txBox="1"/>
          <p:nvPr/>
        </p:nvSpPr>
        <p:spPr>
          <a:xfrm>
            <a:off x="12083240" y="1367534"/>
            <a:ext cx="4855171" cy="447675"/>
          </a:xfrm>
          <a:prstGeom prst="rect">
            <a:avLst/>
          </a:prstGeom>
        </p:spPr>
        <p:txBody>
          <a:bodyPr lIns="0" tIns="0" rIns="0" bIns="0" rtlCol="0" anchor="t">
            <a:spAutoFit/>
          </a:bodyPr>
          <a:lstStyle/>
          <a:p>
            <a:pPr algn="ctr">
              <a:lnSpc>
                <a:spcPts val="3450"/>
              </a:lnSpc>
              <a:spcBef>
                <a:spcPct val="0"/>
              </a:spcBef>
            </a:pPr>
            <a:r>
              <a:rPr lang="en-US" sz="3000" dirty="0">
                <a:solidFill>
                  <a:srgbClr val="000000"/>
                </a:solidFill>
                <a:latin typeface="Josefin Sans"/>
              </a:rPr>
              <a:t>Train set: 41157 rows, 6 columns</a:t>
            </a:r>
          </a:p>
        </p:txBody>
      </p:sp>
      <p:sp>
        <p:nvSpPr>
          <p:cNvPr id="5" name="TextBox 5"/>
          <p:cNvSpPr txBox="1"/>
          <p:nvPr/>
        </p:nvSpPr>
        <p:spPr>
          <a:xfrm>
            <a:off x="12083240" y="2372725"/>
            <a:ext cx="4682927" cy="447675"/>
          </a:xfrm>
          <a:prstGeom prst="rect">
            <a:avLst/>
          </a:prstGeom>
        </p:spPr>
        <p:txBody>
          <a:bodyPr lIns="0" tIns="0" rIns="0" bIns="0" rtlCol="0" anchor="t">
            <a:spAutoFit/>
          </a:bodyPr>
          <a:lstStyle/>
          <a:p>
            <a:pPr algn="ctr">
              <a:lnSpc>
                <a:spcPts val="3450"/>
              </a:lnSpc>
              <a:spcBef>
                <a:spcPct val="0"/>
              </a:spcBef>
            </a:pPr>
            <a:r>
              <a:rPr lang="en-US" sz="3000" dirty="0">
                <a:solidFill>
                  <a:srgbClr val="000000"/>
                </a:solidFill>
                <a:latin typeface="Josefin Sans"/>
              </a:rPr>
              <a:t>Test set: 3798 rows, 6 columns</a:t>
            </a:r>
          </a:p>
        </p:txBody>
      </p:sp>
      <p:pic>
        <p:nvPicPr>
          <p:cNvPr id="6" name="Picture 6"/>
          <p:cNvPicPr>
            <a:picLocks noChangeAspect="1"/>
          </p:cNvPicPr>
          <p:nvPr/>
        </p:nvPicPr>
        <p:blipFill>
          <a:blip r:embed="rId3">
            <a:alphaModFix amt="2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251715" y="-5311"/>
            <a:ext cx="2062637" cy="1835747"/>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22546" y="8676950"/>
            <a:ext cx="9042907" cy="312391"/>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298119" y="8638934"/>
            <a:ext cx="390132" cy="390132"/>
          </a:xfrm>
          <a:prstGeom prst="rect">
            <a:avLst/>
          </a:prstGeom>
        </p:spPr>
      </p:pic>
      <p:pic>
        <p:nvPicPr>
          <p:cNvPr id="9" name="Picture 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012734" y="8645764"/>
            <a:ext cx="390132" cy="390132"/>
          </a:xfrm>
          <a:prstGeom prst="rect">
            <a:avLst/>
          </a:prstGeom>
        </p:spPr>
      </p:pic>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952127" y="8645764"/>
            <a:ext cx="390132" cy="390132"/>
          </a:xfrm>
          <a:prstGeom prst="rect">
            <a:avLst/>
          </a:prstGeom>
        </p:spPr>
      </p:pic>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002659" y="8638153"/>
            <a:ext cx="390132" cy="390132"/>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265434" y="9505187"/>
            <a:ext cx="455502" cy="379309"/>
          </a:xfrm>
          <a:prstGeom prst="rect">
            <a:avLst/>
          </a:prstGeom>
        </p:spPr>
      </p:pic>
      <p:sp>
        <p:nvSpPr>
          <p:cNvPr id="13" name="TextBox 13"/>
          <p:cNvSpPr txBox="1"/>
          <p:nvPr/>
        </p:nvSpPr>
        <p:spPr>
          <a:xfrm>
            <a:off x="6146331" y="9258738"/>
            <a:ext cx="693707"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DATASET</a:t>
            </a:r>
          </a:p>
        </p:txBody>
      </p:sp>
      <p:sp>
        <p:nvSpPr>
          <p:cNvPr id="14" name="TextBox 14"/>
          <p:cNvSpPr txBox="1"/>
          <p:nvPr/>
        </p:nvSpPr>
        <p:spPr>
          <a:xfrm>
            <a:off x="7792538" y="9184556"/>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SAMPLE TWEETS</a:t>
            </a:r>
          </a:p>
        </p:txBody>
      </p:sp>
      <p:sp>
        <p:nvSpPr>
          <p:cNvPr id="15" name="TextBox 15"/>
          <p:cNvSpPr txBox="1"/>
          <p:nvPr/>
        </p:nvSpPr>
        <p:spPr>
          <a:xfrm>
            <a:off x="9575562" y="9187971"/>
            <a:ext cx="114326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SENTIMENT DISTRIBUTION</a:t>
            </a:r>
          </a:p>
        </p:txBody>
      </p:sp>
      <p:sp>
        <p:nvSpPr>
          <p:cNvPr id="16" name="TextBox 16"/>
          <p:cNvSpPr txBox="1"/>
          <p:nvPr/>
        </p:nvSpPr>
        <p:spPr>
          <a:xfrm>
            <a:off x="11671325" y="9257957"/>
            <a:ext cx="1052801"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 CLOUD</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4891" y="2616823"/>
            <a:ext cx="499441" cy="37957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48361" y="4389957"/>
            <a:ext cx="486635" cy="37957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4891" y="6160182"/>
            <a:ext cx="499441" cy="37957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015982" y="6160182"/>
            <a:ext cx="486635" cy="37957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9451" y="2885909"/>
            <a:ext cx="878499" cy="878499"/>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89451" y="6160182"/>
            <a:ext cx="878499" cy="878499"/>
          </a:xfrm>
          <a:prstGeom prst="rect">
            <a:avLst/>
          </a:prstGeom>
        </p:spPr>
      </p:pic>
      <p:sp>
        <p:nvSpPr>
          <p:cNvPr id="8" name="TextBox 8"/>
          <p:cNvSpPr txBox="1"/>
          <p:nvPr/>
        </p:nvSpPr>
        <p:spPr>
          <a:xfrm>
            <a:off x="589451" y="1104900"/>
            <a:ext cx="11120862" cy="1036439"/>
          </a:xfrm>
          <a:prstGeom prst="rect">
            <a:avLst/>
          </a:prstGeom>
        </p:spPr>
        <p:txBody>
          <a:bodyPr lIns="0" tIns="0" rIns="0" bIns="0" rtlCol="0" anchor="t">
            <a:spAutoFit/>
          </a:bodyPr>
          <a:lstStyle/>
          <a:p>
            <a:pPr marL="0" lvl="0" indent="0" algn="ctr">
              <a:lnSpc>
                <a:spcPts val="8095"/>
              </a:lnSpc>
            </a:pPr>
            <a:r>
              <a:rPr lang="en-US" sz="7359" spc="1103">
                <a:solidFill>
                  <a:srgbClr val="000000"/>
                </a:solidFill>
                <a:latin typeface="Prata"/>
              </a:rPr>
              <a:t>SAMPLE TWEETS</a:t>
            </a:r>
          </a:p>
        </p:txBody>
      </p:sp>
      <p:sp>
        <p:nvSpPr>
          <p:cNvPr id="9" name="TextBox 9"/>
          <p:cNvSpPr txBox="1"/>
          <p:nvPr/>
        </p:nvSpPr>
        <p:spPr>
          <a:xfrm>
            <a:off x="2353427" y="3032887"/>
            <a:ext cx="12481569" cy="1572258"/>
          </a:xfrm>
          <a:prstGeom prst="rect">
            <a:avLst/>
          </a:prstGeom>
        </p:spPr>
        <p:txBody>
          <a:bodyPr lIns="0" tIns="0" rIns="0" bIns="0" rtlCol="0" anchor="t">
            <a:spAutoFit/>
          </a:bodyPr>
          <a:lstStyle/>
          <a:p>
            <a:pPr>
              <a:lnSpc>
                <a:spcPts val="3000"/>
              </a:lnSpc>
            </a:pPr>
            <a:r>
              <a:rPr lang="en-US" sz="2400">
                <a:solidFill>
                  <a:srgbClr val="000000"/>
                </a:solidFill>
                <a:latin typeface="Josefin Sans Bold"/>
              </a:rPr>
              <a:t>My food stock is not the only one which is empty...PLEASE, don't panic, THERE WILL BE ENOUGH FOOD FOR EVERYONE if you do not take more than you need. Stay calm, stay safe.#COVID19france #COVID_19 #COVID19 #coronavirus #confinement #Confinementotal #ConfinementGeneral https://t.co/zrlG0Z520j</a:t>
            </a:r>
          </a:p>
        </p:txBody>
      </p:sp>
      <p:sp>
        <p:nvSpPr>
          <p:cNvPr id="10" name="TextBox 10"/>
          <p:cNvSpPr txBox="1"/>
          <p:nvPr/>
        </p:nvSpPr>
        <p:spPr>
          <a:xfrm>
            <a:off x="2478125" y="6631167"/>
            <a:ext cx="15014968" cy="730250"/>
          </a:xfrm>
          <a:prstGeom prst="rect">
            <a:avLst/>
          </a:prstGeom>
        </p:spPr>
        <p:txBody>
          <a:bodyPr lIns="0" tIns="0" rIns="0" bIns="0" rtlCol="0" anchor="t">
            <a:spAutoFit/>
          </a:bodyPr>
          <a:lstStyle/>
          <a:p>
            <a:pPr>
              <a:lnSpc>
                <a:spcPts val="2874"/>
              </a:lnSpc>
            </a:pPr>
            <a:r>
              <a:rPr lang="en-US" sz="2499">
                <a:solidFill>
                  <a:srgbClr val="000000"/>
                </a:solidFill>
                <a:latin typeface="Josefin Sans Bold"/>
              </a:rPr>
              <a:t>Los Angeles residents are bulk buying firearms amid fears of a food shortage as continues to sweep across the 19</a:t>
            </a:r>
          </a:p>
          <a:p>
            <a:pPr algn="ctr">
              <a:lnSpc>
                <a:spcPts val="2874"/>
              </a:lnSpc>
              <a:spcBef>
                <a:spcPct val="0"/>
              </a:spcBef>
            </a:pPr>
            <a:endParaRPr lang="en-US" sz="2499">
              <a:solidFill>
                <a:srgbClr val="000000"/>
              </a:solidFill>
              <a:latin typeface="Josefin Sans Bold"/>
            </a:endParaRPr>
          </a:p>
        </p:txBody>
      </p:sp>
      <p:pic>
        <p:nvPicPr>
          <p:cNvPr id="11" name="Picture 11"/>
          <p:cNvPicPr>
            <a:picLocks noChangeAspect="1"/>
          </p:cNvPicPr>
          <p:nvPr/>
        </p:nvPicPr>
        <p:blipFill>
          <a:blip r:embed="rId10">
            <a:alphaModFix amt="26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251715" y="-5311"/>
            <a:ext cx="2062637" cy="1835747"/>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622546" y="8676950"/>
            <a:ext cx="9042907" cy="312391"/>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298119" y="8638934"/>
            <a:ext cx="390132" cy="390132"/>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012734" y="8645764"/>
            <a:ext cx="390132" cy="390132"/>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952127" y="8645764"/>
            <a:ext cx="390132" cy="390132"/>
          </a:xfrm>
          <a:prstGeom prst="rect">
            <a:avLst/>
          </a:prstGeom>
        </p:spPr>
      </p:pic>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002659" y="8638153"/>
            <a:ext cx="390132" cy="390132"/>
          </a:xfrm>
          <a:prstGeom prst="rect">
            <a:avLst/>
          </a:prstGeom>
        </p:spPr>
      </p:pic>
      <p:pic>
        <p:nvPicPr>
          <p:cNvPr id="17" name="Picture 17"/>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980049" y="9501772"/>
            <a:ext cx="455502" cy="379309"/>
          </a:xfrm>
          <a:prstGeom prst="rect">
            <a:avLst/>
          </a:prstGeom>
        </p:spPr>
      </p:pic>
      <p:sp>
        <p:nvSpPr>
          <p:cNvPr id="18" name="TextBox 18"/>
          <p:cNvSpPr txBox="1"/>
          <p:nvPr/>
        </p:nvSpPr>
        <p:spPr>
          <a:xfrm>
            <a:off x="6146331" y="9258738"/>
            <a:ext cx="693707"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DATASET</a:t>
            </a:r>
          </a:p>
        </p:txBody>
      </p:sp>
      <p:sp>
        <p:nvSpPr>
          <p:cNvPr id="19" name="TextBox 19"/>
          <p:cNvSpPr txBox="1"/>
          <p:nvPr/>
        </p:nvSpPr>
        <p:spPr>
          <a:xfrm>
            <a:off x="7792538" y="9184556"/>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SAMPLE TWEETS</a:t>
            </a:r>
          </a:p>
        </p:txBody>
      </p:sp>
      <p:sp>
        <p:nvSpPr>
          <p:cNvPr id="20" name="TextBox 20"/>
          <p:cNvSpPr txBox="1"/>
          <p:nvPr/>
        </p:nvSpPr>
        <p:spPr>
          <a:xfrm>
            <a:off x="9575562" y="9187971"/>
            <a:ext cx="114326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SENTIMENT DISTRIBUTION</a:t>
            </a:r>
          </a:p>
        </p:txBody>
      </p:sp>
      <p:sp>
        <p:nvSpPr>
          <p:cNvPr id="21" name="TextBox 21"/>
          <p:cNvSpPr txBox="1"/>
          <p:nvPr/>
        </p:nvSpPr>
        <p:spPr>
          <a:xfrm>
            <a:off x="11671325" y="9257957"/>
            <a:ext cx="1052801"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 CLOUD</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318" r="2404"/>
          <a:stretch>
            <a:fillRect/>
          </a:stretch>
        </p:blipFill>
        <p:spPr>
          <a:xfrm>
            <a:off x="9953544" y="2466508"/>
            <a:ext cx="6490221" cy="4742175"/>
          </a:xfrm>
          <a:prstGeom prst="rect">
            <a:avLst/>
          </a:prstGeom>
        </p:spPr>
      </p:pic>
      <p:pic>
        <p:nvPicPr>
          <p:cNvPr id="3" name="Picture 3"/>
          <p:cNvPicPr>
            <a:picLocks noChangeAspect="1"/>
          </p:cNvPicPr>
          <p:nvPr/>
        </p:nvPicPr>
        <p:blipFill>
          <a:blip r:embed="rId3"/>
          <a:srcRect l="135" t="6318" r="836"/>
          <a:stretch>
            <a:fillRect/>
          </a:stretch>
        </p:blipFill>
        <p:spPr>
          <a:xfrm>
            <a:off x="1315313" y="2466508"/>
            <a:ext cx="6717212" cy="474217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33610" y="369276"/>
            <a:ext cx="1318848" cy="131884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98654" y="369276"/>
            <a:ext cx="1318848" cy="1318848"/>
          </a:xfrm>
          <a:prstGeom prst="rect">
            <a:avLst/>
          </a:prstGeom>
        </p:spPr>
      </p:pic>
      <p:sp>
        <p:nvSpPr>
          <p:cNvPr id="6" name="TextBox 6"/>
          <p:cNvSpPr txBox="1"/>
          <p:nvPr/>
        </p:nvSpPr>
        <p:spPr>
          <a:xfrm>
            <a:off x="4219132" y="513567"/>
            <a:ext cx="8915540" cy="1651915"/>
          </a:xfrm>
          <a:prstGeom prst="rect">
            <a:avLst/>
          </a:prstGeom>
        </p:spPr>
        <p:txBody>
          <a:bodyPr lIns="0" tIns="0" rIns="0" bIns="0" rtlCol="0" anchor="t">
            <a:spAutoFit/>
          </a:bodyPr>
          <a:lstStyle/>
          <a:p>
            <a:pPr marL="0" lvl="0" indent="0" algn="ctr">
              <a:lnSpc>
                <a:spcPts val="6489"/>
              </a:lnSpc>
            </a:pPr>
            <a:r>
              <a:rPr lang="en-US" sz="5899" spc="884">
                <a:solidFill>
                  <a:srgbClr val="000000"/>
                </a:solidFill>
                <a:latin typeface="Prata"/>
              </a:rPr>
              <a:t>SENTIMENT DISTRIBUTION</a:t>
            </a:r>
          </a:p>
        </p:txBody>
      </p:sp>
      <p:sp>
        <p:nvSpPr>
          <p:cNvPr id="7" name="TextBox 7"/>
          <p:cNvSpPr txBox="1"/>
          <p:nvPr/>
        </p:nvSpPr>
        <p:spPr>
          <a:xfrm>
            <a:off x="2219456" y="7390562"/>
            <a:ext cx="4947024" cy="675713"/>
          </a:xfrm>
          <a:prstGeom prst="rect">
            <a:avLst/>
          </a:prstGeom>
        </p:spPr>
        <p:txBody>
          <a:bodyPr lIns="0" tIns="0" rIns="0" bIns="0" rtlCol="0" anchor="t">
            <a:spAutoFit/>
          </a:bodyPr>
          <a:lstStyle/>
          <a:p>
            <a:pPr marL="0" lvl="0" indent="0" algn="ctr">
              <a:lnSpc>
                <a:spcPts val="2608"/>
              </a:lnSpc>
            </a:pPr>
            <a:r>
              <a:rPr lang="en-US" sz="1862" spc="279">
                <a:solidFill>
                  <a:srgbClr val="000000"/>
                </a:solidFill>
                <a:latin typeface="Josefin Sans Bold"/>
              </a:rPr>
              <a:t>SENTIMENT DISTRIBUTION FOR TRAIN SET</a:t>
            </a:r>
          </a:p>
        </p:txBody>
      </p:sp>
      <p:sp>
        <p:nvSpPr>
          <p:cNvPr id="8" name="TextBox 8"/>
          <p:cNvSpPr txBox="1"/>
          <p:nvPr/>
        </p:nvSpPr>
        <p:spPr>
          <a:xfrm>
            <a:off x="10686209" y="7390562"/>
            <a:ext cx="5024890" cy="675713"/>
          </a:xfrm>
          <a:prstGeom prst="rect">
            <a:avLst/>
          </a:prstGeom>
        </p:spPr>
        <p:txBody>
          <a:bodyPr lIns="0" tIns="0" rIns="0" bIns="0" rtlCol="0" anchor="t">
            <a:spAutoFit/>
          </a:bodyPr>
          <a:lstStyle/>
          <a:p>
            <a:pPr marL="0" lvl="0" indent="0" algn="ctr">
              <a:lnSpc>
                <a:spcPts val="2608"/>
              </a:lnSpc>
            </a:pPr>
            <a:r>
              <a:rPr lang="en-US" sz="1862" spc="279">
                <a:solidFill>
                  <a:srgbClr val="000000"/>
                </a:solidFill>
                <a:latin typeface="Josefin Sans Bold"/>
              </a:rPr>
              <a:t>SENTIMENT DISTRIBUTION FOR TEST SET</a:t>
            </a:r>
          </a:p>
        </p:txBody>
      </p:sp>
      <p:pic>
        <p:nvPicPr>
          <p:cNvPr id="9" name="Picture 9"/>
          <p:cNvPicPr>
            <a:picLocks noChangeAspect="1"/>
          </p:cNvPicPr>
          <p:nvPr/>
        </p:nvPicPr>
        <p:blipFill>
          <a:blip r:embed="rId8">
            <a:alphaModFix amt="26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51715" y="-5311"/>
            <a:ext cx="2062637" cy="1835747"/>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622546" y="8676950"/>
            <a:ext cx="9042907" cy="312391"/>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298119" y="8638934"/>
            <a:ext cx="390132" cy="390132"/>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012734" y="8645764"/>
            <a:ext cx="390132" cy="390132"/>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952127" y="8645764"/>
            <a:ext cx="390132" cy="390132"/>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002659" y="8638153"/>
            <a:ext cx="390132" cy="390132"/>
          </a:xfrm>
          <a:prstGeom prst="rect">
            <a:avLst/>
          </a:prstGeom>
        </p:spPr>
      </p:pic>
      <p:pic>
        <p:nvPicPr>
          <p:cNvPr id="15" name="Picture 15"/>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919442" y="9505187"/>
            <a:ext cx="455502" cy="379309"/>
          </a:xfrm>
          <a:prstGeom prst="rect">
            <a:avLst/>
          </a:prstGeom>
        </p:spPr>
      </p:pic>
      <p:sp>
        <p:nvSpPr>
          <p:cNvPr id="16" name="TextBox 16"/>
          <p:cNvSpPr txBox="1"/>
          <p:nvPr/>
        </p:nvSpPr>
        <p:spPr>
          <a:xfrm>
            <a:off x="6146331" y="9258738"/>
            <a:ext cx="693707"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DATASET</a:t>
            </a:r>
          </a:p>
        </p:txBody>
      </p:sp>
      <p:sp>
        <p:nvSpPr>
          <p:cNvPr id="17" name="TextBox 17"/>
          <p:cNvSpPr txBox="1"/>
          <p:nvPr/>
        </p:nvSpPr>
        <p:spPr>
          <a:xfrm>
            <a:off x="7792538" y="9184556"/>
            <a:ext cx="83052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SAMPLE TWEETS</a:t>
            </a:r>
          </a:p>
        </p:txBody>
      </p:sp>
      <p:sp>
        <p:nvSpPr>
          <p:cNvPr id="18" name="TextBox 18"/>
          <p:cNvSpPr txBox="1"/>
          <p:nvPr/>
        </p:nvSpPr>
        <p:spPr>
          <a:xfrm>
            <a:off x="9575562" y="9187971"/>
            <a:ext cx="1143263" cy="317215"/>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SENTIMENT DISTRIBUTION</a:t>
            </a:r>
          </a:p>
        </p:txBody>
      </p:sp>
      <p:sp>
        <p:nvSpPr>
          <p:cNvPr id="19" name="TextBox 19"/>
          <p:cNvSpPr txBox="1"/>
          <p:nvPr/>
        </p:nvSpPr>
        <p:spPr>
          <a:xfrm>
            <a:off x="11671325" y="9257957"/>
            <a:ext cx="1052801" cy="162023"/>
          </a:xfrm>
          <a:prstGeom prst="rect">
            <a:avLst/>
          </a:prstGeom>
        </p:spPr>
        <p:txBody>
          <a:bodyPr lIns="0" tIns="0" rIns="0" bIns="0" rtlCol="0" anchor="t">
            <a:spAutoFit/>
          </a:bodyPr>
          <a:lstStyle/>
          <a:p>
            <a:pPr algn="ctr">
              <a:lnSpc>
                <a:spcPts val="1236"/>
              </a:lnSpc>
              <a:spcBef>
                <a:spcPct val="0"/>
              </a:spcBef>
            </a:pPr>
            <a:r>
              <a:rPr lang="en-US" sz="1075">
                <a:solidFill>
                  <a:srgbClr val="000000"/>
                </a:solidFill>
                <a:latin typeface="Prata"/>
              </a:rPr>
              <a:t>WORD CLOUD</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1229</Words>
  <Application>Microsoft Office PowerPoint</Application>
  <PresentationFormat>Custom</PresentationFormat>
  <Paragraphs>298</Paragraphs>
  <Slides>29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Josefin Sans Bold</vt:lpstr>
      <vt:lpstr>Arial</vt:lpstr>
      <vt:lpstr>Prata</vt:lpstr>
      <vt:lpstr>Open Sauce</vt:lpstr>
      <vt:lpstr>Josefin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BT4222 Group 12 Presentation</dc:title>
  <cp:lastModifiedBy>hi imss</cp:lastModifiedBy>
  <cp:revision>3</cp:revision>
  <dcterms:created xsi:type="dcterms:W3CDTF">2006-08-16T00:00:00Z</dcterms:created>
  <dcterms:modified xsi:type="dcterms:W3CDTF">2023-04-14T08:39:06Z</dcterms:modified>
  <dc:identifier>DAFfCRhJF5I</dc:identifier>
</cp:coreProperties>
</file>